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67" r:id="rId2"/>
    <p:sldId id="311" r:id="rId3"/>
    <p:sldId id="309" r:id="rId4"/>
    <p:sldId id="312" r:id="rId5"/>
    <p:sldId id="317" r:id="rId6"/>
    <p:sldId id="310" r:id="rId7"/>
    <p:sldId id="313" r:id="rId8"/>
    <p:sldId id="293" r:id="rId9"/>
    <p:sldId id="303" r:id="rId10"/>
    <p:sldId id="300" r:id="rId11"/>
    <p:sldId id="301" r:id="rId12"/>
    <p:sldId id="302" r:id="rId13"/>
    <p:sldId id="306" r:id="rId14"/>
    <p:sldId id="315" r:id="rId15"/>
    <p:sldId id="308" r:id="rId16"/>
    <p:sldId id="314" r:id="rId17"/>
    <p:sldId id="320" r:id="rId18"/>
    <p:sldId id="321" r:id="rId19"/>
    <p:sldId id="319" r:id="rId20"/>
    <p:sldId id="257" r:id="rId21"/>
    <p:sldId id="322" r:id="rId22"/>
    <p:sldId id="323" r:id="rId23"/>
    <p:sldId id="316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>
      <p:cViewPr varScale="1">
        <p:scale>
          <a:sx n="78" d="100"/>
          <a:sy n="78" d="100"/>
        </p:scale>
        <p:origin x="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3764BD-8536-4C1B-B455-E8F6A2DC4B8C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F47E0-820A-44DE-A356-6825BFFEDF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1717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2EE182-2975-9D2A-745A-3976B5BDF9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929DAAA-D61A-04D2-7A24-7F80373D9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ED4747-3FAF-4251-9DAE-D74E18837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73DB4-2E0E-432B-9AB0-EB0ACBD65420}" type="datetime1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481BB7-6F55-CF2B-A152-AF8FF9EFA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3C9ADEE-D93A-9E02-DCA8-3ACC95DFB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3979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5B7BB1-44E4-39F2-CB06-E3E807AA8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D8ADBE4-903D-5BFC-0E0A-1E22DB179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DCD448-C2A4-6BE7-41DD-6A8E9424D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D7FD-2C7E-49E4-8E14-03C44D61F078}" type="datetime1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B3D113-D484-A91D-E0BA-108DB0E76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5C9E7D-1A1E-B57D-DEDB-D5356121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3260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BA5F811-7DCA-D2BB-00DC-3C1F5754E8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93DD82B-E9BF-7DD6-360F-4BF5E6E43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464AEF-8D58-FB94-7587-A3126E8D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166-449B-4CD2-AC84-BA81DAB56FB7}" type="datetime1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3F41F9-76F9-D133-AAF0-A51DB37E2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7FB862-D637-24C4-364F-93BB62070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718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801DB0-0B23-10BF-ED23-23F35C081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F5504E-DE53-6161-ADD9-A7D11BA8F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7E6CF1-3D37-6045-3A25-7CD220826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6213-93E7-4E1E-80E0-B9733FE2CAC7}" type="datetime1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F28B42-3949-3B4D-7425-36932A430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2B9C37-4354-B78C-79AF-59FB29EA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1238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59666F-9E26-66A0-95C0-D55C040AA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8F45BD-AC77-2F53-8948-4CCD39FDC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CD3321-B3BE-D30C-6D14-4AF389F7F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86604-CCA1-4583-9147-58CA7BF6155D}" type="datetime1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842098-A3EE-AC1C-56CA-32FD249EC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55000B-4280-999F-D576-04C26801F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349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72E5AF-FD6A-1ACD-AFBE-E9678629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4F1F3D-4203-CFB9-F4AA-83D4202D8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B06B770-5D40-FB0F-6BF3-501D26804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FEF394A-D9C3-6AA2-1549-34E157549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2915-893C-4808-907E-A110FE954A48}" type="datetime1">
              <a:rPr lang="fr-FR" smtClean="0"/>
              <a:t>10/01/2024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5FEE786-C413-87BD-2F1E-389E26AE9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976655-1E2A-1946-2C7F-5DE3B3949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953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E31DFD-8905-5C3B-1367-3401154DA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07EAA4A-66EB-5F20-3C9E-B00C34D809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355D58D-73B8-6C3C-3814-9205790D2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2E3B631-C585-F672-5215-41413A2C05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8DA77AD-96B9-0360-5E03-3B621E16D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EA1DC49-625D-E93C-0E90-9012CC4BB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FF7C5-251C-4F3B-B25A-CD070CB4738A}" type="datetime1">
              <a:rPr lang="fr-FR" smtClean="0"/>
              <a:t>10/01/2024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4288441-96FC-2AAB-EA41-5D8A77B82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46F887A-BB5B-6526-30BC-F7A4677F2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0114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9F3DBB-1FF2-559C-AF9C-906C2F866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DEAA73-8E84-EA83-89F6-B84A7B2A4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73A7-6967-41B2-857A-A9281CE45D44}" type="datetime1">
              <a:rPr lang="fr-FR" smtClean="0"/>
              <a:t>10/01/2024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97880F0-A9C3-191D-ADA8-2AC798620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6AA7A56-A365-1462-97D9-24297EE0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484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A3A032-98D9-4ABD-922A-B528A4C1B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4AFCB-9E90-45C3-81CA-DF38329D8347}" type="datetime1">
              <a:rPr lang="fr-FR" smtClean="0"/>
              <a:t>10/01/2024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02C2867-9967-BB71-A1AC-74C151D27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264DDE-1833-B5BE-29C7-7A9319645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0751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07FF76-ABFA-C9F5-76D0-E0B73C794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EB5500-BA9D-BE26-8047-C23026B21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8B41EDF-2D9C-F2C5-07CD-034CF38C8E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26AF414-BC83-1F4D-DAFC-E0632FDFB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A2909-449E-4A87-82B5-F2F99E3C54F9}" type="datetime1">
              <a:rPr lang="fr-FR" smtClean="0"/>
              <a:t>10/01/2024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A7DDD14-6AB3-9FF2-4E21-E698C1ECC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8D57B3C-990A-69DA-173B-06F62B6A2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2382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544E81-8298-DA60-81EA-CDAD86858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9590116-8DC2-96AC-C361-0954CBB1C4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8E0347-606E-9684-5639-7BF1BEBB0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58EF388-D12B-8C69-3107-37CACB0F5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3ED0F-F06C-48EF-BBA6-8291CDB095E2}" type="datetime1">
              <a:rPr lang="fr-FR" smtClean="0"/>
              <a:t>10/01/2024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CD2B3B2-5455-5066-676A-4EF51C27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E62CE7-A2D7-EEA6-1C60-6B5C7A22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0743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33CB4CC-2D2A-96A1-237B-C716F9A4F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10AA5E-7F42-0887-C510-7A4605615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56955BE-4BEB-2D4F-74A0-DEF8792DFC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CE818-5F35-4927-BD2A-A1DB5E149FF4}" type="datetime1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EE5D4B-95C4-C88B-510D-2BC0E78F89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4DE7747-DB6D-FC0C-26BD-1BF03576E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75B93-5B68-42AE-A9BA-22137EF3D9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3760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10" Type="http://schemas.openxmlformats.org/officeDocument/2006/relationships/image" Target="../media/image41.emf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em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4615F689-9A4D-E773-9B0F-949DC1F25B84}"/>
              </a:ext>
            </a:extLst>
          </p:cNvPr>
          <p:cNvSpPr txBox="1"/>
          <p:nvPr/>
        </p:nvSpPr>
        <p:spPr>
          <a:xfrm>
            <a:off x="1352550" y="2260342"/>
            <a:ext cx="93154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rgbClr val="FF0000"/>
                </a:solidFill>
                <a:latin typeface="+mj-lt"/>
              </a:rPr>
              <a:t>Reconstitutions paléoclimatiques</a:t>
            </a:r>
          </a:p>
          <a:p>
            <a:pPr algn="ctr"/>
            <a:r>
              <a:rPr lang="fr-FR" sz="2800" dirty="0">
                <a:solidFill>
                  <a:srgbClr val="FF0000"/>
                </a:solidFill>
                <a:latin typeface="+mj-lt"/>
              </a:rPr>
              <a:t>via des données polliniques de La Grande Pile depuis le LGM</a:t>
            </a:r>
          </a:p>
          <a:p>
            <a:pPr algn="ctr"/>
            <a:r>
              <a:rPr lang="fr-FR" sz="2800" dirty="0" err="1">
                <a:solidFill>
                  <a:srgbClr val="00B050"/>
                </a:solidFill>
                <a:latin typeface="+mj-lt"/>
              </a:rPr>
              <a:t>Pdfs-crestR</a:t>
            </a:r>
            <a:r>
              <a:rPr lang="fr-FR" sz="2800" dirty="0">
                <a:solidFill>
                  <a:srgbClr val="00B050"/>
                </a:solidFill>
                <a:latin typeface="+mj-lt"/>
              </a:rPr>
              <a:t> </a:t>
            </a:r>
            <a:r>
              <a:rPr lang="fr-FR" sz="2800" dirty="0">
                <a:solidFill>
                  <a:srgbClr val="FF0000"/>
                </a:solidFill>
                <a:latin typeface="+mj-lt"/>
              </a:rPr>
              <a:t>&amp; </a:t>
            </a:r>
            <a:r>
              <a:rPr lang="fr-FR" sz="2800" dirty="0">
                <a:solidFill>
                  <a:srgbClr val="0070C0"/>
                </a:solidFill>
                <a:latin typeface="+mj-lt"/>
              </a:rPr>
              <a:t>MAT-WA</a:t>
            </a:r>
          </a:p>
        </p:txBody>
      </p:sp>
      <p:sp>
        <p:nvSpPr>
          <p:cNvPr id="4" name="Rectangle : avec coins arrondis en diagonale 3">
            <a:extLst>
              <a:ext uri="{FF2B5EF4-FFF2-40B4-BE49-F238E27FC236}">
                <a16:creationId xmlns:a16="http://schemas.microsoft.com/office/drawing/2014/main" id="{3A6E99AC-8236-F6AA-446D-4D11397CDA77}"/>
              </a:ext>
            </a:extLst>
          </p:cNvPr>
          <p:cNvSpPr/>
          <p:nvPr/>
        </p:nvSpPr>
        <p:spPr>
          <a:xfrm>
            <a:off x="1419225" y="1990814"/>
            <a:ext cx="9172575" cy="1924050"/>
          </a:xfrm>
          <a:prstGeom prst="round2Diag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FF43D4D-5506-3D6F-1CAB-AAD3CA87BBC1}"/>
              </a:ext>
            </a:extLst>
          </p:cNvPr>
          <p:cNvSpPr txBox="1"/>
          <p:nvPr/>
        </p:nvSpPr>
        <p:spPr>
          <a:xfrm>
            <a:off x="4410799" y="4523499"/>
            <a:ext cx="4238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Fénisse Gabriel</a:t>
            </a:r>
          </a:p>
          <a:p>
            <a:r>
              <a:rPr lang="fr-FR" dirty="0"/>
              <a:t>David Bekaert </a:t>
            </a:r>
          </a:p>
          <a:p>
            <a:r>
              <a:rPr lang="fr-FR" dirty="0"/>
              <a:t>Pierre-Henri </a:t>
            </a:r>
            <a:r>
              <a:rPr lang="fr-FR" dirty="0" err="1"/>
              <a:t>Blard</a:t>
            </a:r>
            <a:r>
              <a:rPr lang="fr-FR" dirty="0"/>
              <a:t> 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0B9EF5B-AFDA-A2A8-FEC9-40359C590C5E}"/>
              </a:ext>
            </a:extLst>
          </p:cNvPr>
          <p:cNvSpPr txBox="1"/>
          <p:nvPr/>
        </p:nvSpPr>
        <p:spPr>
          <a:xfrm>
            <a:off x="6530111" y="472620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Manuel Chevalier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C0D60BE-32B7-E47F-AF71-5A01848A4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3111" r="97778">
                        <a14:foregroundMark x1="93778" y1="44889" x2="97778" y2="58222"/>
                        <a14:foregroundMark x1="6222" y1="44889" x2="7111" y2="56000"/>
                        <a14:foregroundMark x1="4000" y1="48000" x2="3111" y2="5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4" y="-340181"/>
            <a:ext cx="1888952" cy="1888952"/>
          </a:xfrm>
          <a:prstGeom prst="rect">
            <a:avLst/>
          </a:prstGeom>
        </p:spPr>
      </p:pic>
      <p:pic>
        <p:nvPicPr>
          <p:cNvPr id="12" name="Picture 2" descr="Logos des institutions | Laboratoire d'Informatique, Signaux et Systèmes de  Sophia Antipolis">
            <a:extLst>
              <a:ext uri="{FF2B5EF4-FFF2-40B4-BE49-F238E27FC236}">
                <a16:creationId xmlns:a16="http://schemas.microsoft.com/office/drawing/2014/main" id="{577F0D26-A79D-5B1A-015A-2699B347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95556" l="3111" r="96889">
                        <a14:foregroundMark x1="12444" y1="49778" x2="61333" y2="45778"/>
                        <a14:foregroundMark x1="38667" y1="17333" x2="72889" y2="23556"/>
                        <a14:foregroundMark x1="91556" y1="48444" x2="40444" y2="88000"/>
                        <a14:foregroundMark x1="36000" y1="79556" x2="16000" y2="64000"/>
                        <a14:foregroundMark x1="7111" y1="40444" x2="21778" y2="52889"/>
                        <a14:foregroundMark x1="30667" y1="16444" x2="56000" y2="4889"/>
                        <a14:foregroundMark x1="87556" y1="60889" x2="60000" y2="91111"/>
                        <a14:foregroundMark x1="60889" y1="36000" x2="60889" y2="36000"/>
                        <a14:foregroundMark x1="62667" y1="28000" x2="62667" y2="28000"/>
                        <a14:foregroundMark x1="58222" y1="30222" x2="59556" y2="46667"/>
                        <a14:foregroundMark x1="76889" y1="80000" x2="42667" y2="87111"/>
                        <a14:foregroundMark x1="29778" y1="79556" x2="12000" y2="61333"/>
                        <a14:foregroundMark x1="44444" y1="58222" x2="16444" y2="39556"/>
                        <a14:foregroundMark x1="22667" y1="20889" x2="10667" y2="38222"/>
                        <a14:foregroundMark x1="29333" y1="32000" x2="29333" y2="32000"/>
                        <a14:foregroundMark x1="29333" y1="52000" x2="29333" y2="52000"/>
                        <a14:foregroundMark x1="61333" y1="50667" x2="61333" y2="50667"/>
                        <a14:foregroundMark x1="45778" y1="32889" x2="45778" y2="32889"/>
                        <a14:foregroundMark x1="44000" y1="41333" x2="44444" y2="73333"/>
                        <a14:foregroundMark x1="25778" y1="85778" x2="55556" y2="87111"/>
                        <a14:foregroundMark x1="19111" y1="81778" x2="11111" y2="65333"/>
                        <a14:foregroundMark x1="9333" y1="48444" x2="6667" y2="32000"/>
                        <a14:foregroundMark x1="32444" y1="8000" x2="32444" y2="8000"/>
                        <a14:foregroundMark x1="40000" y1="8000" x2="19111" y2="14667"/>
                        <a14:foregroundMark x1="59556" y1="49778" x2="59556" y2="49778"/>
                        <a14:foregroundMark x1="38667" y1="36444" x2="75556" y2="40444"/>
                        <a14:foregroundMark x1="96889" y1="44444" x2="96889" y2="44444"/>
                        <a14:foregroundMark x1="45778" y1="95556" x2="45778" y2="95556"/>
                        <a14:foregroundMark x1="37333" y1="91111" x2="37333" y2="91111"/>
                        <a14:foregroundMark x1="9778" y1="57778" x2="9778" y2="57778"/>
                        <a14:foregroundMark x1="5778" y1="45778" x2="5778" y2="45778"/>
                        <a14:foregroundMark x1="6667" y1="43556" x2="6667" y2="60889"/>
                        <a14:foregroundMark x1="22667" y1="60000" x2="20000" y2="46667"/>
                        <a14:foregroundMark x1="87556" y1="38222" x2="36000" y2="35111"/>
                        <a14:foregroundMark x1="63556" y1="36444" x2="56889" y2="65333"/>
                        <a14:foregroundMark x1="3111" y1="44444" x2="3111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82" y="277477"/>
            <a:ext cx="653578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CA6E7E5-FA25-06DC-FC1C-D8389067E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9394" l="3150" r="96325">
                        <a14:foregroundMark x1="7612" y1="65152" x2="20735" y2="65152"/>
                        <a14:foregroundMark x1="20997" y1="23485" x2="13648" y2="56818"/>
                        <a14:foregroundMark x1="13386" y1="46212" x2="24409" y2="43182"/>
                        <a14:foregroundMark x1="12598" y1="19697" x2="3150" y2="61364"/>
                        <a14:foregroundMark x1="44882" y1="30303" x2="44882" y2="30303"/>
                        <a14:foregroundMark x1="51706" y1="34848" x2="51706" y2="34848"/>
                        <a14:foregroundMark x1="54593" y1="34848" x2="54593" y2="34848"/>
                        <a14:foregroundMark x1="57743" y1="34848" x2="57743" y2="34848"/>
                        <a14:foregroundMark x1="66404" y1="37121" x2="66404" y2="37121"/>
                        <a14:foregroundMark x1="72441" y1="31061" x2="72441" y2="31061"/>
                        <a14:foregroundMark x1="78478" y1="37879" x2="78478" y2="37879"/>
                        <a14:foregroundMark x1="81890" y1="34848" x2="81890" y2="34848"/>
                        <a14:foregroundMark x1="86089" y1="34848" x2="86089" y2="34848"/>
                        <a14:foregroundMark x1="90551" y1="29545" x2="90551" y2="29545"/>
                        <a14:foregroundMark x1="92126" y1="19697" x2="92126" y2="19697"/>
                        <a14:foregroundMark x1="41732" y1="56818" x2="41732" y2="56818"/>
                        <a14:foregroundMark x1="48556" y1="59091" x2="48556" y2="59091"/>
                        <a14:foregroundMark x1="55643" y1="56818" x2="55643" y2="56818"/>
                        <a14:foregroundMark x1="62730" y1="57576" x2="62730" y2="57576"/>
                        <a14:foregroundMark x1="67454" y1="63636" x2="67454" y2="63636"/>
                        <a14:foregroundMark x1="74541" y1="65152" x2="74541" y2="65152"/>
                        <a14:foregroundMark x1="86877" y1="65152" x2="86877" y2="65152"/>
                        <a14:foregroundMark x1="90026" y1="63636" x2="90026" y2="63636"/>
                        <a14:foregroundMark x1="96325" y1="65152" x2="96325" y2="65152"/>
                        <a14:foregroundMark x1="47769" y1="66667" x2="47769" y2="66667"/>
                        <a14:foregroundMark x1="73228" y1="59091" x2="73228" y2="59091"/>
                        <a14:foregroundMark x1="83990" y1="71212" x2="83990" y2="74242"/>
                        <a14:foregroundMark x1="80840" y1="71970" x2="80840" y2="71970"/>
                        <a14:foregroundMark x1="80840" y1="67424" x2="80840" y2="67424"/>
                        <a14:foregroundMark x1="81365" y1="59848" x2="81365" y2="59848"/>
                        <a14:foregroundMark x1="80840" y1="65909" x2="80840" y2="65909"/>
                        <a14:foregroundMark x1="81102" y1="64394" x2="81102" y2="64394"/>
                        <a14:foregroundMark x1="80840" y1="65152" x2="80840" y2="65152"/>
                        <a14:foregroundMark x1="80840" y1="65152" x2="80840" y2="64394"/>
                        <a14:foregroundMark x1="82677" y1="66667" x2="82677" y2="67424"/>
                        <a14:foregroundMark x1="82677" y1="65152" x2="82677" y2="66667"/>
                        <a14:foregroundMark x1="81102" y1="60606" x2="81015" y2="61364"/>
                        <a14:foregroundMark x1="80840" y1="64394" x2="80840" y2="64394"/>
                        <a14:foregroundMark x1="80927" y1="65152" x2="80840" y2="66667"/>
                        <a14:foregroundMark x1="80971" y1="64394" x2="80927" y2="65152"/>
                        <a14:foregroundMark x1="62205" y1="57576" x2="62205" y2="57576"/>
                        <a14:foregroundMark x1="62205" y1="57576" x2="62205" y2="57576"/>
                        <a14:foregroundMark x1="62205" y1="57576" x2="62205" y2="57576"/>
                        <a14:foregroundMark x1="62205" y1="58333" x2="62205" y2="58333"/>
                        <a14:foregroundMark x1="61942" y1="56818" x2="61942" y2="56818"/>
                        <a14:foregroundMark x1="62467" y1="58333" x2="62467" y2="58333"/>
                        <a14:foregroundMark x1="62467" y1="58333" x2="62467" y2="58333"/>
                        <a14:foregroundMark x1="74803" y1="65909" x2="74803" y2="65909"/>
                        <a14:foregroundMark x1="74803" y1="65909" x2="74803" y2="65909"/>
                        <a14:foregroundMark x1="74541" y1="65909" x2="74541" y2="65909"/>
                        <a14:foregroundMark x1="74541" y1="65909" x2="74541" y2="65909"/>
                        <a14:foregroundMark x1="74541" y1="65152" x2="74541" y2="65152"/>
                        <a14:foregroundMark x1="75591" y1="65909" x2="74016" y2="65909"/>
                        <a14:foregroundMark x1="92913" y1="69697" x2="92651" y2="67424"/>
                        <a14:foregroundMark x1="93963" y1="60606" x2="93963" y2="60606"/>
                        <a14:foregroundMark x1="74541" y1="65909" x2="75591" y2="65909"/>
                        <a14:foregroundMark x1="62205" y1="57576" x2="62992" y2="57576"/>
                        <a14:foregroundMark x1="75066" y1="65152" x2="75066" y2="65152"/>
                        <a14:foregroundMark x1="76115" y1="65152" x2="74803" y2="65152"/>
                        <a14:foregroundMark x1="75066" y1="65152" x2="75066" y2="65152"/>
                        <a14:foregroundMark x1="75066" y1="65152" x2="75066" y2="65152"/>
                        <a14:foregroundMark x1="74541" y1="64394" x2="74541" y2="64394"/>
                        <a14:foregroundMark x1="74541" y1="64394" x2="74803" y2="64394"/>
                        <a14:backgroundMark x1="48556" y1="59091" x2="48556" y2="59091"/>
                        <a14:backgroundMark x1="81890" y1="68939" x2="81890" y2="68939"/>
                        <a14:backgroundMark x1="81890" y1="64394" x2="81890" y2="64394"/>
                        <a14:backgroundMark x1="81890" y1="62879" x2="81890" y2="62879"/>
                        <a14:backgroundMark x1="82152" y1="66667" x2="82152" y2="66667"/>
                        <a14:backgroundMark x1="82415" y1="68182" x2="82415" y2="68182"/>
                        <a14:backgroundMark x1="81627" y1="68182" x2="81627" y2="68182"/>
                        <a14:backgroundMark x1="84514" y1="71212" x2="84514" y2="71212"/>
                        <a14:backgroundMark x1="62730" y1="59848" x2="62730" y2="59848"/>
                        <a14:backgroundMark x1="82415" y1="34848" x2="82415" y2="34848"/>
                        <a14:backgroundMark x1="78478" y1="61364" x2="78478" y2="64394"/>
                        <a14:backgroundMark x1="92651" y1="66667" x2="92651" y2="66667"/>
                        <a14:backgroundMark x1="61942" y1="59091" x2="61942" y2="59091"/>
                        <a14:backgroundMark x1="62467" y1="59091" x2="62467" y2="59091"/>
                        <a14:backgroundMark x1="75066" y1="62879" x2="75066" y2="62879"/>
                        <a14:backgroundMark x1="74803" y1="64394" x2="74803" y2="64394"/>
                        <a14:backgroundMark x1="75591" y1="64394" x2="75591" y2="64394"/>
                        <a14:backgroundMark x1="75066" y1="65152" x2="75066" y2="6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47" r="63320"/>
          <a:stretch/>
        </p:blipFill>
        <p:spPr bwMode="auto">
          <a:xfrm>
            <a:off x="2969234" y="269333"/>
            <a:ext cx="653578" cy="6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330A5E6-2B9E-900B-EDC1-0919F93FA805}"/>
              </a:ext>
            </a:extLst>
          </p:cNvPr>
          <p:cNvSpPr txBox="1"/>
          <p:nvPr/>
        </p:nvSpPr>
        <p:spPr>
          <a:xfrm>
            <a:off x="9001126" y="84667"/>
            <a:ext cx="539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10/01/2024 (dernière </a:t>
            </a:r>
            <a:r>
              <a:rPr lang="fr-FR" dirty="0" err="1"/>
              <a:t>updated</a:t>
            </a:r>
            <a:r>
              <a:rPr lang="fr-FR" dirty="0"/>
              <a:t>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221B42-2A32-F482-1190-69E94375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86" y="291066"/>
            <a:ext cx="1702947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F747D7BE-A6EB-17EF-AF61-D1EEF7FBBDA3}"/>
              </a:ext>
            </a:extLst>
          </p:cNvPr>
          <p:cNvSpPr txBox="1"/>
          <p:nvPr/>
        </p:nvSpPr>
        <p:spPr>
          <a:xfrm>
            <a:off x="3742686" y="6320888"/>
            <a:ext cx="5413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Etat d’avancement actuelle</a:t>
            </a:r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FC917AC3-789F-9BAD-8647-4EBDFD988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737" y="6362855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8051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EAB80D03-AAEF-27B9-38A6-D1F1B8927CA4}"/>
              </a:ext>
            </a:extLst>
          </p:cNvPr>
          <p:cNvSpPr txBox="1"/>
          <p:nvPr/>
        </p:nvSpPr>
        <p:spPr>
          <a:xfrm>
            <a:off x="7750396" y="136525"/>
            <a:ext cx="4621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 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=5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ClimateSpaceWeighting</a:t>
            </a:r>
            <a:r>
              <a:rPr lang="fr-FR" dirty="0"/>
              <a:t>=TRUE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27CDC51-DB9C-CD7B-0117-7C760C589A48}"/>
              </a:ext>
            </a:extLst>
          </p:cNvPr>
          <p:cNvSpPr txBox="1"/>
          <p:nvPr/>
        </p:nvSpPr>
        <p:spPr>
          <a:xfrm>
            <a:off x="123700" y="57554"/>
            <a:ext cx="380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002060"/>
                </a:solidFill>
              </a:rPr>
              <a:t>(&gt;30°N)</a:t>
            </a:r>
          </a:p>
          <a:p>
            <a:r>
              <a:rPr lang="fr-FR" i="1" dirty="0">
                <a:solidFill>
                  <a:srgbClr val="002060"/>
                </a:solidFill>
              </a:rPr>
              <a:t>(-5-150°E) - 18Cas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60CEB04-8CD2-09A3-1ADD-1AC401867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13853"/>
            <a:ext cx="5878487" cy="394991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37A4994-40AA-93CD-9F4C-ED43088787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61" t="7093" r="35127" b="48473"/>
          <a:stretch/>
        </p:blipFill>
        <p:spPr>
          <a:xfrm>
            <a:off x="217513" y="3429001"/>
            <a:ext cx="2662322" cy="321616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0F1177B-B9DE-F7F7-FB16-AE62D1AE39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99" t="58418" r="35189" b="-2852"/>
          <a:stretch/>
        </p:blipFill>
        <p:spPr>
          <a:xfrm>
            <a:off x="3026979" y="3584281"/>
            <a:ext cx="2744515" cy="321616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0CC50DD-2B13-6015-7CC5-22920FB62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362" y="788479"/>
            <a:ext cx="4748625" cy="304242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C962C38-4887-4F6C-A0BF-1B0EFAF5D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10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DB540F6-D606-9592-4BE1-4ECF94DC209F}"/>
              </a:ext>
            </a:extLst>
          </p:cNvPr>
          <p:cNvSpPr txBox="1"/>
          <p:nvPr/>
        </p:nvSpPr>
        <p:spPr>
          <a:xfrm>
            <a:off x="6185652" y="5798145"/>
            <a:ext cx="61866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i="0" dirty="0">
                <a:solidFill>
                  <a:srgbClr val="FF0000"/>
                </a:solidFill>
              </a:rPr>
              <a:t>+ Procéder à des tests de sensibilité des données polliniques modernes (</a:t>
            </a:r>
            <a:r>
              <a:rPr lang="fr-FR" sz="1800" i="0" dirty="0" err="1">
                <a:solidFill>
                  <a:srgbClr val="FF0000"/>
                </a:solidFill>
              </a:rPr>
              <a:t>wwf.publications</a:t>
            </a:r>
            <a:r>
              <a:rPr lang="fr-FR" sz="1800" i="0" dirty="0">
                <a:solidFill>
                  <a:srgbClr val="FF0000"/>
                </a:solidFill>
              </a:rPr>
              <a:t>/</a:t>
            </a:r>
            <a:r>
              <a:rPr lang="fr-FR" sz="1800" i="0" dirty="0" err="1">
                <a:solidFill>
                  <a:srgbClr val="FF0000"/>
                </a:solidFill>
              </a:rPr>
              <a:t>realms</a:t>
            </a:r>
            <a:r>
              <a:rPr lang="fr-FR" sz="1800" i="0" dirty="0">
                <a:solidFill>
                  <a:srgbClr val="FF0000"/>
                </a:solidFill>
              </a:rPr>
              <a:t>) et les comparer avec les données de calibration gbif_4crest</a:t>
            </a:r>
            <a:endParaRPr lang="fr-FR" sz="18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425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E54C153-9044-CF9C-B368-4969053E2A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38"/>
          <a:stretch/>
        </p:blipFill>
        <p:spPr>
          <a:xfrm>
            <a:off x="250538" y="1108701"/>
            <a:ext cx="7580397" cy="464059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AB80D03-AAEF-27B9-38A6-D1F1B8927CA4}"/>
              </a:ext>
            </a:extLst>
          </p:cNvPr>
          <p:cNvSpPr txBox="1"/>
          <p:nvPr/>
        </p:nvSpPr>
        <p:spPr>
          <a:xfrm>
            <a:off x="7750396" y="136525"/>
            <a:ext cx="4621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 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=15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ClimateSpaceWeighting</a:t>
            </a:r>
            <a:r>
              <a:rPr lang="fr-FR" dirty="0"/>
              <a:t>=TRUE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27CDC51-DB9C-CD7B-0117-7C760C589A48}"/>
              </a:ext>
            </a:extLst>
          </p:cNvPr>
          <p:cNvSpPr txBox="1"/>
          <p:nvPr/>
        </p:nvSpPr>
        <p:spPr>
          <a:xfrm>
            <a:off x="169998" y="505857"/>
            <a:ext cx="380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002060"/>
                </a:solidFill>
              </a:rPr>
              <a:t>(&gt;30°N)</a:t>
            </a:r>
          </a:p>
          <a:p>
            <a:r>
              <a:rPr lang="fr-FR" i="1" dirty="0">
                <a:solidFill>
                  <a:srgbClr val="002060"/>
                </a:solidFill>
              </a:rPr>
              <a:t>(-5-150°E)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DEBA5-C6FE-769A-885D-FBD1091B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11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A978216-2D0E-2F14-660D-B7AADB3DEDCC}"/>
              </a:ext>
            </a:extLst>
          </p:cNvPr>
          <p:cNvSpPr txBox="1"/>
          <p:nvPr/>
        </p:nvSpPr>
        <p:spPr>
          <a:xfrm>
            <a:off x="-865382" y="136525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0B050"/>
                </a:solidFill>
              </a:rPr>
              <a:t>Temperate broadleaf and mixed forests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78F56E8-875A-5167-B76C-ECB815E11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475" y="1613853"/>
            <a:ext cx="4280525" cy="274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005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DF1A3EBB-3BFF-F992-F189-F03CA907C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74" y="952772"/>
            <a:ext cx="7990153" cy="514133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AB80D03-AAEF-27B9-38A6-D1F1B8927CA4}"/>
              </a:ext>
            </a:extLst>
          </p:cNvPr>
          <p:cNvSpPr txBox="1"/>
          <p:nvPr/>
        </p:nvSpPr>
        <p:spPr>
          <a:xfrm>
            <a:off x="7750396" y="136525"/>
            <a:ext cx="4621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 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=5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ClimateSpaceWeighting</a:t>
            </a:r>
            <a:r>
              <a:rPr lang="fr-FR" dirty="0"/>
              <a:t>=TRUE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27CDC51-DB9C-CD7B-0117-7C760C589A48}"/>
              </a:ext>
            </a:extLst>
          </p:cNvPr>
          <p:cNvSpPr txBox="1"/>
          <p:nvPr/>
        </p:nvSpPr>
        <p:spPr>
          <a:xfrm>
            <a:off x="135274" y="505857"/>
            <a:ext cx="380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002060"/>
                </a:solidFill>
              </a:rPr>
              <a:t>(&gt;30°N)</a:t>
            </a:r>
          </a:p>
          <a:p>
            <a:r>
              <a:rPr lang="fr-FR" i="1" dirty="0">
                <a:solidFill>
                  <a:srgbClr val="002060"/>
                </a:solidFill>
              </a:rPr>
              <a:t>(-5-150°E) - 18Cas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417E9D8-90D0-424E-4B08-73C33870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12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7A57746-28A7-59BB-672E-DDF4F8D81F9F}"/>
              </a:ext>
            </a:extLst>
          </p:cNvPr>
          <p:cNvSpPr txBox="1"/>
          <p:nvPr/>
        </p:nvSpPr>
        <p:spPr>
          <a:xfrm>
            <a:off x="-865382" y="136525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0B050"/>
                </a:solidFill>
              </a:rPr>
              <a:t>Temperate broadleaf and mixed forests</a:t>
            </a:r>
          </a:p>
        </p:txBody>
      </p:sp>
    </p:spTree>
    <p:extLst>
      <p:ext uri="{BB962C8B-B14F-4D97-AF65-F5344CB8AC3E}">
        <p14:creationId xmlns:p14="http://schemas.microsoft.com/office/powerpoint/2010/main" val="2351224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94CDBF97-C6AE-6E90-DAEB-A68249B66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425" y="1743566"/>
            <a:ext cx="5134275" cy="361818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17FA9DA-D0CC-961B-67E2-F035CE594265}"/>
              </a:ext>
            </a:extLst>
          </p:cNvPr>
          <p:cNvSpPr txBox="1"/>
          <p:nvPr/>
        </p:nvSpPr>
        <p:spPr>
          <a:xfrm>
            <a:off x="-1807121" y="126126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00B050"/>
                </a:solidFill>
              </a:rPr>
              <a:t>Boreal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dirty="0" err="1">
                <a:solidFill>
                  <a:srgbClr val="00B050"/>
                </a:solidFill>
              </a:rPr>
              <a:t>forests</a:t>
            </a:r>
            <a:r>
              <a:rPr lang="fr-FR" dirty="0">
                <a:solidFill>
                  <a:srgbClr val="00B050"/>
                </a:solidFill>
              </a:rPr>
              <a:t> / </a:t>
            </a:r>
            <a:r>
              <a:rPr lang="fr-FR" dirty="0" err="1">
                <a:solidFill>
                  <a:srgbClr val="00B050"/>
                </a:solidFill>
              </a:rPr>
              <a:t>Taiga</a:t>
            </a:r>
            <a:endParaRPr lang="fr-FR" dirty="0">
              <a:solidFill>
                <a:srgbClr val="00B050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A6B2C86-CEEF-ED2B-A849-D83D88F9F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8320"/>
            <a:ext cx="6364015" cy="507197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7DB4A88-9899-62F4-CFE0-CA5A6C07E11D}"/>
              </a:ext>
            </a:extLst>
          </p:cNvPr>
          <p:cNvSpPr txBox="1"/>
          <p:nvPr/>
        </p:nvSpPr>
        <p:spPr>
          <a:xfrm>
            <a:off x="8869505" y="126126"/>
            <a:ext cx="2995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=15</a:t>
            </a:r>
          </a:p>
          <a:p>
            <a:pPr algn="ctr"/>
            <a:r>
              <a:rPr lang="fr-FR" dirty="0" err="1"/>
              <a:t>climategeoWeighting</a:t>
            </a:r>
            <a:r>
              <a:rPr lang="fr-FR" dirty="0"/>
              <a:t>=TRUE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DC97835-315E-E656-A8CB-20DDFAE7F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2422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717FA9DA-D0CC-961B-67E2-F035CE594265}"/>
              </a:ext>
            </a:extLst>
          </p:cNvPr>
          <p:cNvSpPr txBox="1"/>
          <p:nvPr/>
        </p:nvSpPr>
        <p:spPr>
          <a:xfrm>
            <a:off x="-1807121" y="126126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00B050"/>
                </a:solidFill>
              </a:rPr>
              <a:t>Boreal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dirty="0" err="1">
                <a:solidFill>
                  <a:srgbClr val="00B050"/>
                </a:solidFill>
              </a:rPr>
              <a:t>forests</a:t>
            </a:r>
            <a:r>
              <a:rPr lang="fr-FR" dirty="0">
                <a:solidFill>
                  <a:srgbClr val="00B050"/>
                </a:solidFill>
              </a:rPr>
              <a:t> / </a:t>
            </a:r>
            <a:r>
              <a:rPr lang="fr-FR" dirty="0" err="1">
                <a:solidFill>
                  <a:srgbClr val="00B050"/>
                </a:solidFill>
              </a:rPr>
              <a:t>Taiga</a:t>
            </a:r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7DB4A88-9899-62F4-CFE0-CA5A6C07E11D}"/>
              </a:ext>
            </a:extLst>
          </p:cNvPr>
          <p:cNvSpPr txBox="1"/>
          <p:nvPr/>
        </p:nvSpPr>
        <p:spPr>
          <a:xfrm>
            <a:off x="8869505" y="126126"/>
            <a:ext cx="2995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Realms</a:t>
            </a:r>
            <a:r>
              <a:rPr lang="fr-FR" dirty="0"/>
              <a:t>=</a:t>
            </a:r>
            <a:r>
              <a:rPr lang="fr-FR" dirty="0" err="1"/>
              <a:t>palearctic</a:t>
            </a:r>
            <a:endParaRPr lang="fr-FR" dirty="0"/>
          </a:p>
          <a:p>
            <a:pPr algn="ctr"/>
            <a:r>
              <a:rPr lang="fr-FR" dirty="0" err="1"/>
              <a:t>climateWithObs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geoWeighting</a:t>
            </a:r>
            <a:r>
              <a:rPr lang="fr-FR" dirty="0"/>
              <a:t>=TRUE</a:t>
            </a:r>
          </a:p>
          <a:p>
            <a:pPr algn="ctr"/>
            <a:r>
              <a:rPr lang="fr-FR" dirty="0" err="1"/>
              <a:t>minGridCells</a:t>
            </a:r>
            <a:r>
              <a:rPr lang="fr-FR" dirty="0"/>
              <a:t>=15</a:t>
            </a:r>
          </a:p>
          <a:p>
            <a:pPr algn="ctr"/>
            <a:r>
              <a:rPr lang="fr-FR" dirty="0" err="1"/>
              <a:t>climategeoWeighting</a:t>
            </a:r>
            <a:r>
              <a:rPr lang="fr-FR" dirty="0"/>
              <a:t>=TRUE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DC97835-315E-E656-A8CB-20DDFAE7F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14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34A31F97-306D-FB88-DB51-360ACFF28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98" y="641612"/>
            <a:ext cx="8398701" cy="508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23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3C954A9-7E7D-7339-0B3A-526E76471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38"/>
          <a:stretch/>
        </p:blipFill>
        <p:spPr>
          <a:xfrm>
            <a:off x="0" y="0"/>
            <a:ext cx="7971894" cy="452574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6940B52-11D5-5845-1A04-250C7B29E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927" y="1148395"/>
            <a:ext cx="7164073" cy="570960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06C43125-0184-9D1C-C958-D1AF5A7D776E}"/>
              </a:ext>
            </a:extLst>
          </p:cNvPr>
          <p:cNvSpPr txBox="1"/>
          <p:nvPr/>
        </p:nvSpPr>
        <p:spPr>
          <a:xfrm>
            <a:off x="485775" y="647700"/>
            <a:ext cx="390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Tous biomes confondus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DB987FD-9407-8F2F-D93E-45FE0670619B}"/>
              </a:ext>
            </a:extLst>
          </p:cNvPr>
          <p:cNvSpPr txBox="1"/>
          <p:nvPr/>
        </p:nvSpPr>
        <p:spPr>
          <a:xfrm>
            <a:off x="5505450" y="1685925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Biome=</a:t>
            </a:r>
            <a:r>
              <a:rPr lang="en-US" dirty="0">
                <a:solidFill>
                  <a:schemeClr val="bg1"/>
                </a:solidFill>
              </a:rPr>
              <a:t>Temperate broadleaf and mixed forests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8D2A6C-8FD1-39D3-0E4B-D55791EE1698}"/>
              </a:ext>
            </a:extLst>
          </p:cNvPr>
          <p:cNvSpPr/>
          <p:nvPr/>
        </p:nvSpPr>
        <p:spPr>
          <a:xfrm>
            <a:off x="257176" y="1664733"/>
            <a:ext cx="1390650" cy="8308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0E59B9-01F6-4F68-5B3C-384662838740}"/>
              </a:ext>
            </a:extLst>
          </p:cNvPr>
          <p:cNvSpPr/>
          <p:nvPr/>
        </p:nvSpPr>
        <p:spPr>
          <a:xfrm>
            <a:off x="5276850" y="3151187"/>
            <a:ext cx="1962151" cy="8308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BA1F984-792A-2021-5972-3853ED8C08AF}"/>
              </a:ext>
            </a:extLst>
          </p:cNvPr>
          <p:cNvSpPr txBox="1"/>
          <p:nvPr/>
        </p:nvSpPr>
        <p:spPr>
          <a:xfrm>
            <a:off x="638175" y="4525745"/>
            <a:ext cx="37528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Végétation = Température tellement différente alors </a:t>
            </a:r>
            <a:r>
              <a:rPr lang="fr-FR" b="1" dirty="0">
                <a:solidFill>
                  <a:srgbClr val="FF0000"/>
                </a:solidFill>
              </a:rPr>
              <a:t>calibration distincte</a:t>
            </a:r>
          </a:p>
          <a:p>
            <a:pPr algn="ctr"/>
            <a:endParaRPr lang="fr-FR" b="1" dirty="0">
              <a:solidFill>
                <a:srgbClr val="FF0000"/>
              </a:solidFill>
            </a:endParaRPr>
          </a:p>
          <a:p>
            <a:pPr algn="ctr"/>
            <a:r>
              <a:rPr lang="fr-FR" b="1" dirty="0">
                <a:solidFill>
                  <a:srgbClr val="FF0000"/>
                </a:solidFill>
              </a:rPr>
              <a:t>+ </a:t>
            </a:r>
            <a:r>
              <a:rPr lang="fr-FR" dirty="0" err="1">
                <a:solidFill>
                  <a:srgbClr val="FF0000"/>
                </a:solidFill>
              </a:rPr>
              <a:t>Fitter</a:t>
            </a:r>
            <a:r>
              <a:rPr lang="fr-FR" dirty="0">
                <a:solidFill>
                  <a:srgbClr val="FF0000"/>
                </a:solidFill>
              </a:rPr>
              <a:t> les deux biomes pour passer d’un espace climatique à l’autre</a:t>
            </a:r>
          </a:p>
          <a:p>
            <a:pPr algn="ctr"/>
            <a:endParaRPr lang="fr-FR" b="1" dirty="0">
              <a:solidFill>
                <a:srgbClr val="FF0000"/>
              </a:solidFill>
            </a:endParaRPr>
          </a:p>
          <a:p>
            <a:pPr algn="ctr"/>
            <a:r>
              <a:rPr lang="fr-FR" b="1" dirty="0">
                <a:solidFill>
                  <a:srgbClr val="FF0000"/>
                </a:solidFill>
              </a:rPr>
              <a:t>+ </a:t>
            </a:r>
            <a:r>
              <a:rPr lang="fr-FR" dirty="0">
                <a:solidFill>
                  <a:srgbClr val="FF0000"/>
                </a:solidFill>
              </a:rPr>
              <a:t>Compléter les zones de calibration modernes EMPD</a:t>
            </a:r>
          </a:p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A4BE8E2-032A-0627-7A0A-8978906F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15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F46B3A4-4B25-3BFC-414D-5AC02E69F166}"/>
              </a:ext>
            </a:extLst>
          </p:cNvPr>
          <p:cNvSpPr txBox="1"/>
          <p:nvPr/>
        </p:nvSpPr>
        <p:spPr>
          <a:xfrm>
            <a:off x="5027927" y="863162"/>
            <a:ext cx="13371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406405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FC0D60BE-32B7-E47F-AF71-5A01848A4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3111" r="97778">
                        <a14:foregroundMark x1="93778" y1="44889" x2="97778" y2="58222"/>
                        <a14:foregroundMark x1="6222" y1="44889" x2="7111" y2="56000"/>
                        <a14:foregroundMark x1="4000" y1="48000" x2="3111" y2="5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4" y="-340181"/>
            <a:ext cx="1888952" cy="1888952"/>
          </a:xfrm>
          <a:prstGeom prst="rect">
            <a:avLst/>
          </a:prstGeom>
        </p:spPr>
      </p:pic>
      <p:pic>
        <p:nvPicPr>
          <p:cNvPr id="12" name="Picture 2" descr="Logos des institutions | Laboratoire d'Informatique, Signaux et Systèmes de  Sophia Antipolis">
            <a:extLst>
              <a:ext uri="{FF2B5EF4-FFF2-40B4-BE49-F238E27FC236}">
                <a16:creationId xmlns:a16="http://schemas.microsoft.com/office/drawing/2014/main" id="{577F0D26-A79D-5B1A-015A-2699B347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95556" l="3111" r="96889">
                        <a14:foregroundMark x1="12444" y1="49778" x2="61333" y2="45778"/>
                        <a14:foregroundMark x1="38667" y1="17333" x2="72889" y2="23556"/>
                        <a14:foregroundMark x1="91556" y1="48444" x2="40444" y2="88000"/>
                        <a14:foregroundMark x1="36000" y1="79556" x2="16000" y2="64000"/>
                        <a14:foregroundMark x1="7111" y1="40444" x2="21778" y2="52889"/>
                        <a14:foregroundMark x1="30667" y1="16444" x2="56000" y2="4889"/>
                        <a14:foregroundMark x1="87556" y1="60889" x2="60000" y2="91111"/>
                        <a14:foregroundMark x1="60889" y1="36000" x2="60889" y2="36000"/>
                        <a14:foregroundMark x1="62667" y1="28000" x2="62667" y2="28000"/>
                        <a14:foregroundMark x1="58222" y1="30222" x2="59556" y2="46667"/>
                        <a14:foregroundMark x1="76889" y1="80000" x2="42667" y2="87111"/>
                        <a14:foregroundMark x1="29778" y1="79556" x2="12000" y2="61333"/>
                        <a14:foregroundMark x1="44444" y1="58222" x2="16444" y2="39556"/>
                        <a14:foregroundMark x1="22667" y1="20889" x2="10667" y2="38222"/>
                        <a14:foregroundMark x1="29333" y1="32000" x2="29333" y2="32000"/>
                        <a14:foregroundMark x1="29333" y1="52000" x2="29333" y2="52000"/>
                        <a14:foregroundMark x1="61333" y1="50667" x2="61333" y2="50667"/>
                        <a14:foregroundMark x1="45778" y1="32889" x2="45778" y2="32889"/>
                        <a14:foregroundMark x1="44000" y1="41333" x2="44444" y2="73333"/>
                        <a14:foregroundMark x1="25778" y1="85778" x2="55556" y2="87111"/>
                        <a14:foregroundMark x1="19111" y1="81778" x2="11111" y2="65333"/>
                        <a14:foregroundMark x1="9333" y1="48444" x2="6667" y2="32000"/>
                        <a14:foregroundMark x1="32444" y1="8000" x2="32444" y2="8000"/>
                        <a14:foregroundMark x1="40000" y1="8000" x2="19111" y2="14667"/>
                        <a14:foregroundMark x1="59556" y1="49778" x2="59556" y2="49778"/>
                        <a14:foregroundMark x1="38667" y1="36444" x2="75556" y2="40444"/>
                        <a14:foregroundMark x1="96889" y1="44444" x2="96889" y2="44444"/>
                        <a14:foregroundMark x1="45778" y1="95556" x2="45778" y2="95556"/>
                        <a14:foregroundMark x1="37333" y1="91111" x2="37333" y2="91111"/>
                        <a14:foregroundMark x1="9778" y1="57778" x2="9778" y2="57778"/>
                        <a14:foregroundMark x1="5778" y1="45778" x2="5778" y2="45778"/>
                        <a14:foregroundMark x1="6667" y1="43556" x2="6667" y2="60889"/>
                        <a14:foregroundMark x1="22667" y1="60000" x2="20000" y2="46667"/>
                        <a14:foregroundMark x1="87556" y1="38222" x2="36000" y2="35111"/>
                        <a14:foregroundMark x1="63556" y1="36444" x2="56889" y2="65333"/>
                        <a14:foregroundMark x1="3111" y1="44444" x2="3111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82" y="277477"/>
            <a:ext cx="653578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CA6E7E5-FA25-06DC-FC1C-D8389067E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9394" l="3150" r="96325">
                        <a14:foregroundMark x1="7612" y1="65152" x2="20735" y2="65152"/>
                        <a14:foregroundMark x1="20997" y1="23485" x2="13648" y2="56818"/>
                        <a14:foregroundMark x1="13386" y1="46212" x2="24409" y2="43182"/>
                        <a14:foregroundMark x1="12598" y1="19697" x2="3150" y2="61364"/>
                        <a14:foregroundMark x1="44882" y1="30303" x2="44882" y2="30303"/>
                        <a14:foregroundMark x1="51706" y1="34848" x2="51706" y2="34848"/>
                        <a14:foregroundMark x1="54593" y1="34848" x2="54593" y2="34848"/>
                        <a14:foregroundMark x1="57743" y1="34848" x2="57743" y2="34848"/>
                        <a14:foregroundMark x1="66404" y1="37121" x2="66404" y2="37121"/>
                        <a14:foregroundMark x1="72441" y1="31061" x2="72441" y2="31061"/>
                        <a14:foregroundMark x1="78478" y1="37879" x2="78478" y2="37879"/>
                        <a14:foregroundMark x1="81890" y1="34848" x2="81890" y2="34848"/>
                        <a14:foregroundMark x1="86089" y1="34848" x2="86089" y2="34848"/>
                        <a14:foregroundMark x1="90551" y1="29545" x2="90551" y2="29545"/>
                        <a14:foregroundMark x1="92126" y1="19697" x2="92126" y2="19697"/>
                        <a14:foregroundMark x1="41732" y1="56818" x2="41732" y2="56818"/>
                        <a14:foregroundMark x1="48556" y1="59091" x2="48556" y2="59091"/>
                        <a14:foregroundMark x1="55643" y1="56818" x2="55643" y2="56818"/>
                        <a14:foregroundMark x1="62730" y1="57576" x2="62730" y2="57576"/>
                        <a14:foregroundMark x1="67454" y1="63636" x2="67454" y2="63636"/>
                        <a14:foregroundMark x1="74541" y1="65152" x2="74541" y2="65152"/>
                        <a14:foregroundMark x1="86877" y1="65152" x2="86877" y2="65152"/>
                        <a14:foregroundMark x1="90026" y1="63636" x2="90026" y2="63636"/>
                        <a14:foregroundMark x1="96325" y1="65152" x2="96325" y2="65152"/>
                        <a14:foregroundMark x1="47769" y1="66667" x2="47769" y2="66667"/>
                        <a14:foregroundMark x1="73228" y1="59091" x2="73228" y2="59091"/>
                        <a14:foregroundMark x1="83990" y1="71212" x2="83990" y2="74242"/>
                        <a14:foregroundMark x1="80840" y1="71970" x2="80840" y2="71970"/>
                        <a14:foregroundMark x1="80840" y1="67424" x2="80840" y2="67424"/>
                        <a14:foregroundMark x1="81365" y1="59848" x2="81365" y2="59848"/>
                        <a14:foregroundMark x1="80840" y1="65909" x2="80840" y2="65909"/>
                        <a14:foregroundMark x1="81102" y1="64394" x2="81102" y2="64394"/>
                        <a14:foregroundMark x1="80840" y1="65152" x2="80840" y2="65152"/>
                        <a14:foregroundMark x1="80840" y1="65152" x2="80840" y2="64394"/>
                        <a14:foregroundMark x1="82677" y1="66667" x2="82677" y2="67424"/>
                        <a14:foregroundMark x1="82677" y1="65152" x2="82677" y2="66667"/>
                        <a14:foregroundMark x1="81102" y1="60606" x2="81015" y2="61364"/>
                        <a14:foregroundMark x1="80840" y1="64394" x2="80840" y2="64394"/>
                        <a14:foregroundMark x1="80927" y1="65152" x2="80840" y2="66667"/>
                        <a14:foregroundMark x1="80971" y1="64394" x2="80927" y2="65152"/>
                        <a14:foregroundMark x1="62205" y1="57576" x2="62205" y2="57576"/>
                        <a14:foregroundMark x1="62205" y1="57576" x2="62205" y2="57576"/>
                        <a14:foregroundMark x1="62205" y1="57576" x2="62205" y2="57576"/>
                        <a14:foregroundMark x1="62205" y1="58333" x2="62205" y2="58333"/>
                        <a14:foregroundMark x1="61942" y1="56818" x2="61942" y2="56818"/>
                        <a14:foregroundMark x1="62467" y1="58333" x2="62467" y2="58333"/>
                        <a14:foregroundMark x1="62467" y1="58333" x2="62467" y2="58333"/>
                        <a14:foregroundMark x1="74803" y1="65909" x2="74803" y2="65909"/>
                        <a14:foregroundMark x1="74803" y1="65909" x2="74803" y2="65909"/>
                        <a14:foregroundMark x1="74541" y1="65909" x2="74541" y2="65909"/>
                        <a14:foregroundMark x1="74541" y1="65909" x2="74541" y2="65909"/>
                        <a14:foregroundMark x1="74541" y1="65152" x2="74541" y2="65152"/>
                        <a14:foregroundMark x1="75591" y1="65909" x2="74016" y2="65909"/>
                        <a14:foregroundMark x1="92913" y1="69697" x2="92651" y2="67424"/>
                        <a14:foregroundMark x1="93963" y1="60606" x2="93963" y2="60606"/>
                        <a14:foregroundMark x1="74541" y1="65909" x2="75591" y2="65909"/>
                        <a14:foregroundMark x1="62205" y1="57576" x2="62992" y2="57576"/>
                        <a14:foregroundMark x1="75066" y1="65152" x2="75066" y2="65152"/>
                        <a14:foregroundMark x1="76115" y1="65152" x2="74803" y2="65152"/>
                        <a14:foregroundMark x1="75066" y1="65152" x2="75066" y2="65152"/>
                        <a14:foregroundMark x1="75066" y1="65152" x2="75066" y2="65152"/>
                        <a14:foregroundMark x1="74541" y1="64394" x2="74541" y2="64394"/>
                        <a14:foregroundMark x1="74541" y1="64394" x2="74803" y2="64394"/>
                        <a14:backgroundMark x1="48556" y1="59091" x2="48556" y2="59091"/>
                        <a14:backgroundMark x1="81890" y1="68939" x2="81890" y2="68939"/>
                        <a14:backgroundMark x1="81890" y1="64394" x2="81890" y2="64394"/>
                        <a14:backgroundMark x1="81890" y1="62879" x2="81890" y2="62879"/>
                        <a14:backgroundMark x1="82152" y1="66667" x2="82152" y2="66667"/>
                        <a14:backgroundMark x1="82415" y1="68182" x2="82415" y2="68182"/>
                        <a14:backgroundMark x1="81627" y1="68182" x2="81627" y2="68182"/>
                        <a14:backgroundMark x1="84514" y1="71212" x2="84514" y2="71212"/>
                        <a14:backgroundMark x1="62730" y1="59848" x2="62730" y2="59848"/>
                        <a14:backgroundMark x1="82415" y1="34848" x2="82415" y2="34848"/>
                        <a14:backgroundMark x1="78478" y1="61364" x2="78478" y2="64394"/>
                        <a14:backgroundMark x1="92651" y1="66667" x2="92651" y2="66667"/>
                        <a14:backgroundMark x1="61942" y1="59091" x2="61942" y2="59091"/>
                        <a14:backgroundMark x1="62467" y1="59091" x2="62467" y2="59091"/>
                        <a14:backgroundMark x1="75066" y1="62879" x2="75066" y2="62879"/>
                        <a14:backgroundMark x1="74803" y1="64394" x2="74803" y2="64394"/>
                        <a14:backgroundMark x1="75591" y1="64394" x2="75591" y2="64394"/>
                        <a14:backgroundMark x1="75066" y1="65152" x2="75066" y2="6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47" r="63320"/>
          <a:stretch/>
        </p:blipFill>
        <p:spPr bwMode="auto">
          <a:xfrm>
            <a:off x="2969234" y="269333"/>
            <a:ext cx="653578" cy="6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C221B42-2A32-F482-1190-69E94375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86" y="291066"/>
            <a:ext cx="1702947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635D73-41A4-802E-664C-173313127983}"/>
              </a:ext>
            </a:extLst>
          </p:cNvPr>
          <p:cNvSpPr/>
          <p:nvPr/>
        </p:nvSpPr>
        <p:spPr>
          <a:xfrm>
            <a:off x="1144983" y="2325726"/>
            <a:ext cx="10498238" cy="838851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719FF19-91A1-DABC-CDAF-176351459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16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22B8F76-872D-D7FA-F73D-C1562FB1E93F}"/>
              </a:ext>
            </a:extLst>
          </p:cNvPr>
          <p:cNvSpPr txBox="1"/>
          <p:nvPr/>
        </p:nvSpPr>
        <p:spPr>
          <a:xfrm>
            <a:off x="1309688" y="1761048"/>
            <a:ext cx="93154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de </a:t>
            </a:r>
            <a:r>
              <a:rPr lang="fr-FR" sz="2800" b="1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crestR</a:t>
            </a: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: théorie, hypothèses et ses spécificités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Résultats paléoclimatiques de La Grande Pile </a:t>
            </a:r>
          </a:p>
          <a:p>
            <a:pPr algn="ctr"/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(Guiot et al., 1989)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d’analogue moderne </a:t>
            </a:r>
            <a:r>
              <a:rPr lang="fr-FR" sz="2800" b="1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fittée</a:t>
            </a: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par WA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Résultats paléoclimatiques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Perspective(s)</a:t>
            </a:r>
            <a:endParaRPr lang="fr-FR" sz="28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AA6C10-10A5-EB6A-9C48-D36D91AEFF1F}"/>
              </a:ext>
            </a:extLst>
          </p:cNvPr>
          <p:cNvSpPr/>
          <p:nvPr/>
        </p:nvSpPr>
        <p:spPr>
          <a:xfrm>
            <a:off x="1119240" y="1610466"/>
            <a:ext cx="10498238" cy="2228109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56444D6-0F6A-2D18-631B-E56FB57549F5}"/>
              </a:ext>
            </a:extLst>
          </p:cNvPr>
          <p:cNvSpPr txBox="1"/>
          <p:nvPr/>
        </p:nvSpPr>
        <p:spPr>
          <a:xfrm>
            <a:off x="10701337" y="13002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10/01/2024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B2F45F-3DF1-D6E7-D913-F386223000C0}"/>
              </a:ext>
            </a:extLst>
          </p:cNvPr>
          <p:cNvSpPr/>
          <p:nvPr/>
        </p:nvSpPr>
        <p:spPr>
          <a:xfrm>
            <a:off x="1309688" y="4553835"/>
            <a:ext cx="10498238" cy="1560633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39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0A1C97-F11D-7D1D-4B68-436CC2B5F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17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3EF771E-A825-7466-899A-D527135C7836}"/>
              </a:ext>
            </a:extLst>
          </p:cNvPr>
          <p:cNvSpPr txBox="1"/>
          <p:nvPr/>
        </p:nvSpPr>
        <p:spPr>
          <a:xfrm>
            <a:off x="238125" y="278368"/>
            <a:ext cx="4524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Travaux de Guiot codé WA, </a:t>
            </a:r>
            <a:r>
              <a:rPr lang="fr-FR" b="1" dirty="0" err="1">
                <a:solidFill>
                  <a:srgbClr val="FF0000"/>
                </a:solidFill>
              </a:rPr>
              <a:t>bestanal</a:t>
            </a:r>
            <a:r>
              <a:rPr lang="fr-FR" b="1" dirty="0">
                <a:solidFill>
                  <a:srgbClr val="FF0000"/>
                </a:solidFill>
              </a:rPr>
              <a:t> et </a:t>
            </a:r>
            <a:r>
              <a:rPr lang="fr-FR" b="1" dirty="0" err="1">
                <a:solidFill>
                  <a:srgbClr val="FF0000"/>
                </a:solidFill>
              </a:rPr>
              <a:t>recon</a:t>
            </a:r>
            <a:r>
              <a:rPr lang="fr-FR" b="1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ECF01C8-074C-CBAC-1764-CA0F30120A44}"/>
              </a:ext>
            </a:extLst>
          </p:cNvPr>
          <p:cNvSpPr txBox="1"/>
          <p:nvPr/>
        </p:nvSpPr>
        <p:spPr>
          <a:xfrm>
            <a:off x="1500033" y="789767"/>
            <a:ext cx="103060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Peser le degré de corrélation </a:t>
            </a:r>
            <a:r>
              <a:rPr lang="fr-FR" dirty="0">
                <a:solidFill>
                  <a:srgbClr val="FF0000"/>
                </a:solidFill>
              </a:rPr>
              <a:t>Proxy-climat</a:t>
            </a:r>
            <a:r>
              <a:rPr lang="fr-FR" dirty="0"/>
              <a:t>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b="1" dirty="0">
                <a:sym typeface="Wingdings" panose="05000000000000000000" pitchFamily="2" charset="2"/>
              </a:rPr>
              <a:t>échantillonnage des associations de pollens modernes</a:t>
            </a:r>
          </a:p>
          <a:p>
            <a:pPr marL="400050" indent="-400050">
              <a:buAutoNum type="romanLcParenBoth"/>
            </a:pPr>
            <a:r>
              <a:rPr lang="fr-FR" dirty="0">
                <a:sym typeface="Wingdings" panose="05000000000000000000" pitchFamily="2" charset="2"/>
              </a:rPr>
              <a:t>Génération de la matrice d’autocorrélation linéaire </a:t>
            </a:r>
          </a:p>
          <a:p>
            <a:pPr marL="400050" indent="-400050">
              <a:buAutoNum type="romanLcParenBoth"/>
            </a:pPr>
            <a:r>
              <a:rPr lang="fr-FR" dirty="0">
                <a:sym typeface="Wingdings" panose="05000000000000000000" pitchFamily="2" charset="2"/>
              </a:rPr>
              <a:t>Evaluation de la distance analogue en comparaison et avec les poids des taxons (reste de la division euclidienne)</a:t>
            </a:r>
          </a:p>
          <a:p>
            <a:pPr marL="400050" indent="-400050">
              <a:buAutoNum type="romanLcParenBoth"/>
            </a:pPr>
            <a:r>
              <a:rPr lang="fr-FR" dirty="0">
                <a:sym typeface="Wingdings" panose="05000000000000000000" pitchFamily="2" charset="2"/>
              </a:rPr>
              <a:t>Moyenne pondérée des réponses climatiques par l’inverse des carrés des distances analogues</a:t>
            </a:r>
          </a:p>
          <a:p>
            <a:r>
              <a:rPr lang="fr-FR" dirty="0">
                <a:sym typeface="Wingdings" panose="05000000000000000000" pitchFamily="2" charset="2"/>
              </a:rPr>
              <a:t>+ Calage temporel (</a:t>
            </a:r>
            <a:r>
              <a:rPr lang="fr-FR" dirty="0" err="1">
                <a:sym typeface="Wingdings" panose="05000000000000000000" pitchFamily="2" charset="2"/>
              </a:rPr>
              <a:t>Wolliard</a:t>
            </a:r>
            <a:r>
              <a:rPr lang="fr-FR" dirty="0">
                <a:sym typeface="Wingdings" panose="05000000000000000000" pitchFamily="2" charset="2"/>
              </a:rPr>
              <a:t> et al., 1981) </a:t>
            </a:r>
          </a:p>
        </p:txBody>
      </p:sp>
      <p:pic>
        <p:nvPicPr>
          <p:cNvPr id="8" name="Graphique 7" descr="Base de données avec un remplissage uni">
            <a:extLst>
              <a:ext uri="{FF2B5EF4-FFF2-40B4-BE49-F238E27FC236}">
                <a16:creationId xmlns:a16="http://schemas.microsoft.com/office/drawing/2014/main" id="{F031895A-5318-07A7-2B3F-7BF8AF1B48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304" y="1380865"/>
            <a:ext cx="1037303" cy="1037303"/>
          </a:xfrm>
          <a:prstGeom prst="rect">
            <a:avLst/>
          </a:prstGeom>
        </p:spPr>
      </p:pic>
      <p:pic>
        <p:nvPicPr>
          <p:cNvPr id="9" name="Graphique 8" descr="Informatique hébergé avec un remplissage uni">
            <a:extLst>
              <a:ext uri="{FF2B5EF4-FFF2-40B4-BE49-F238E27FC236}">
                <a16:creationId xmlns:a16="http://schemas.microsoft.com/office/drawing/2014/main" id="{AC7B1057-3A19-32B1-0677-1D44908316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4059" y="3728675"/>
            <a:ext cx="914400" cy="914400"/>
          </a:xfrm>
          <a:prstGeom prst="rect">
            <a:avLst/>
          </a:prstGeom>
        </p:spPr>
      </p:pic>
      <p:pic>
        <p:nvPicPr>
          <p:cNvPr id="10" name="Graphique 9" descr="Carte avec repère avec un remplissage uni">
            <a:extLst>
              <a:ext uri="{FF2B5EF4-FFF2-40B4-BE49-F238E27FC236}">
                <a16:creationId xmlns:a16="http://schemas.microsoft.com/office/drawing/2014/main" id="{D8B87FB0-9891-2A3B-42FB-7134A2F8BD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1021" y="2507578"/>
            <a:ext cx="914400" cy="914400"/>
          </a:xfrm>
          <a:prstGeom prst="rect">
            <a:avLst/>
          </a:prstGeom>
        </p:spPr>
      </p:pic>
      <p:pic>
        <p:nvPicPr>
          <p:cNvPr id="11" name="Graphique 10" descr="Globe terrestre : Europe et Afrique avec un remplissage uni">
            <a:extLst>
              <a:ext uri="{FF2B5EF4-FFF2-40B4-BE49-F238E27FC236}">
                <a16:creationId xmlns:a16="http://schemas.microsoft.com/office/drawing/2014/main" id="{024B7CB1-924B-D7B4-C203-6B01A46561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21021" y="4923432"/>
            <a:ext cx="914400" cy="91440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A4A5B89-9708-9A31-BDD7-9AF265A2AF4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64"/>
          <a:stretch/>
        </p:blipFill>
        <p:spPr>
          <a:xfrm>
            <a:off x="2189113" y="2651852"/>
            <a:ext cx="4210892" cy="4008067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0448FFAF-1DB7-7C3E-20D4-488A864E5D9B}"/>
              </a:ext>
            </a:extLst>
          </p:cNvPr>
          <p:cNvSpPr txBox="1"/>
          <p:nvPr/>
        </p:nvSpPr>
        <p:spPr>
          <a:xfrm>
            <a:off x="7162340" y="2750448"/>
            <a:ext cx="40104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Opérateur </a:t>
            </a:r>
            <a:r>
              <a:rPr lang="fr-FR" dirty="0" err="1">
                <a:solidFill>
                  <a:srgbClr val="00B0F0"/>
                </a:solidFill>
              </a:rPr>
              <a:t>Paléobioclimatique</a:t>
            </a:r>
            <a:r>
              <a:rPr lang="fr-FR" dirty="0">
                <a:solidFill>
                  <a:srgbClr val="00B0F0"/>
                </a:solidFill>
              </a:rPr>
              <a:t> </a:t>
            </a:r>
          </a:p>
          <a:p>
            <a:pPr algn="ctr"/>
            <a:r>
              <a:rPr lang="fr-FR" dirty="0">
                <a:solidFill>
                  <a:srgbClr val="00B0F0"/>
                </a:solidFill>
              </a:rPr>
              <a:t>(PBO)</a:t>
            </a:r>
          </a:p>
          <a:p>
            <a:pPr algn="ctr"/>
            <a:endParaRPr lang="fr-FR" dirty="0">
              <a:solidFill>
                <a:srgbClr val="0070C0"/>
              </a:solidFill>
            </a:endParaRPr>
          </a:p>
          <a:p>
            <a:pPr algn="ctr"/>
            <a:r>
              <a:rPr lang="fr-FR" dirty="0">
                <a:solidFill>
                  <a:srgbClr val="0070C0"/>
                </a:solidFill>
              </a:rPr>
              <a:t>Recherches d’analogue </a:t>
            </a:r>
          </a:p>
          <a:p>
            <a:pPr algn="ctr"/>
            <a:r>
              <a:rPr lang="fr-FR" dirty="0">
                <a:solidFill>
                  <a:srgbClr val="0070C0"/>
                </a:solidFill>
              </a:rPr>
              <a:t>(métrique de dissimilarité)</a:t>
            </a:r>
          </a:p>
          <a:p>
            <a:pPr algn="ctr"/>
            <a:endParaRPr lang="fr-FR" dirty="0"/>
          </a:p>
          <a:p>
            <a:pPr algn="ctr"/>
            <a:r>
              <a:rPr lang="fr-FR" dirty="0">
                <a:solidFill>
                  <a:srgbClr val="002060"/>
                </a:solidFill>
              </a:rPr>
              <a:t>Reconstitution par fonction de transfère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AFD9585-35A8-74D9-8DEC-73A9EF67E6B8}"/>
              </a:ext>
            </a:extLst>
          </p:cNvPr>
          <p:cNvSpPr txBox="1"/>
          <p:nvPr/>
        </p:nvSpPr>
        <p:spPr>
          <a:xfrm>
            <a:off x="8610600" y="6075144"/>
            <a:ext cx="382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dirty="0" err="1"/>
              <a:t>Overpeck</a:t>
            </a:r>
            <a:r>
              <a:rPr lang="fr-FR" sz="1600" i="1" dirty="0"/>
              <a:t> et al., 1985</a:t>
            </a:r>
          </a:p>
          <a:p>
            <a:r>
              <a:rPr lang="fr-FR" sz="1600" i="1" dirty="0"/>
              <a:t>Guiot et Pons, 1986</a:t>
            </a: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683D0F93-54E6-AC80-43E2-90619A2597A2}"/>
              </a:ext>
            </a:extLst>
          </p:cNvPr>
          <p:cNvCxnSpPr>
            <a:cxnSpLocks/>
          </p:cNvCxnSpPr>
          <p:nvPr/>
        </p:nvCxnSpPr>
        <p:spPr>
          <a:xfrm flipH="1">
            <a:off x="9312223" y="4826556"/>
            <a:ext cx="14288" cy="586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09CC1ADA-6FE0-8321-B194-84BF53C81EEE}"/>
              </a:ext>
            </a:extLst>
          </p:cNvPr>
          <p:cNvSpPr txBox="1"/>
          <p:nvPr/>
        </p:nvSpPr>
        <p:spPr>
          <a:xfrm>
            <a:off x="7897442" y="5457660"/>
            <a:ext cx="3631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Réponse linéaire individuelle</a:t>
            </a:r>
          </a:p>
        </p:txBody>
      </p:sp>
    </p:spTree>
    <p:extLst>
      <p:ext uri="{BB962C8B-B14F-4D97-AF65-F5344CB8AC3E}">
        <p14:creationId xmlns:p14="http://schemas.microsoft.com/office/powerpoint/2010/main" val="3569363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0A1C97-F11D-7D1D-4B68-436CC2B5F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18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C57CCB4-C511-BEFA-423C-4673FC00F932}"/>
              </a:ext>
            </a:extLst>
          </p:cNvPr>
          <p:cNvSpPr txBox="1"/>
          <p:nvPr/>
        </p:nvSpPr>
        <p:spPr>
          <a:xfrm>
            <a:off x="2000251" y="5866884"/>
            <a:ext cx="982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Dataset</a:t>
            </a:r>
            <a:r>
              <a:rPr lang="fr-FR" dirty="0"/>
              <a:t> de calibration EMPD2 2020 et 2021 (6747 </a:t>
            </a:r>
            <a:r>
              <a:rPr lang="fr-FR" dirty="0" err="1"/>
              <a:t>ass</a:t>
            </a:r>
            <a:r>
              <a:rPr lang="fr-FR" dirty="0"/>
              <a:t>. dans 1000 sites différents)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FB94600-4227-2602-AA15-C1ADB012E6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703" t="10500" r="16172" b="66250"/>
          <a:stretch/>
        </p:blipFill>
        <p:spPr>
          <a:xfrm>
            <a:off x="285748" y="236796"/>
            <a:ext cx="5715002" cy="1476375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075B7B2-0BC6-E6CB-16A6-FD3419860655}"/>
              </a:ext>
            </a:extLst>
          </p:cNvPr>
          <p:cNvSpPr txBox="1"/>
          <p:nvPr/>
        </p:nvSpPr>
        <p:spPr>
          <a:xfrm>
            <a:off x="4457700" y="6352143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Nombre maximum de taxons = 7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BC43F7A-805A-EA69-7BF3-C0DB80616D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19" t="12750" r="51172" b="14000"/>
          <a:stretch/>
        </p:blipFill>
        <p:spPr>
          <a:xfrm>
            <a:off x="2583974" y="1923831"/>
            <a:ext cx="6579078" cy="3822919"/>
          </a:xfrm>
          <a:prstGeom prst="rect">
            <a:avLst/>
          </a:prstGeom>
        </p:spPr>
      </p:pic>
      <p:pic>
        <p:nvPicPr>
          <p:cNvPr id="2050" name="Picture 2" descr="How to Insert a Picture or Clip Art in an Excel File">
            <a:extLst>
              <a:ext uri="{FF2B5EF4-FFF2-40B4-BE49-F238E27FC236}">
                <a16:creationId xmlns:a16="http://schemas.microsoft.com/office/drawing/2014/main" id="{743F5299-5367-2BD0-54AB-8A66A6A0E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5418" y="4419599"/>
            <a:ext cx="1293467" cy="995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55B424D-B136-F951-84D8-9516EA846EEA}"/>
              </a:ext>
            </a:extLst>
          </p:cNvPr>
          <p:cNvSpPr txBox="1"/>
          <p:nvPr/>
        </p:nvSpPr>
        <p:spPr>
          <a:xfrm>
            <a:off x="9324975" y="2066925"/>
            <a:ext cx="2867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Fichier </a:t>
            </a:r>
            <a:r>
              <a:rPr lang="fr-FR" sz="2000" b="1" dirty="0" err="1"/>
              <a:t>ass</a:t>
            </a:r>
            <a:r>
              <a:rPr lang="fr-FR" sz="2000" b="1" dirty="0"/>
              <a:t>. Moderne </a:t>
            </a:r>
          </a:p>
          <a:p>
            <a:pPr algn="ctr"/>
            <a:r>
              <a:rPr lang="fr-FR" sz="2000" b="1" dirty="0"/>
              <a:t>Fichier var. clim</a:t>
            </a:r>
          </a:p>
          <a:p>
            <a:pPr algn="ctr"/>
            <a:r>
              <a:rPr lang="fr-FR" sz="2000" b="1" dirty="0"/>
              <a:t>+ site </a:t>
            </a:r>
            <a:r>
              <a:rPr lang="fr-FR" sz="2000" b="1" dirty="0" err="1"/>
              <a:t>name</a:t>
            </a:r>
            <a:endParaRPr lang="fr-FR" sz="2000" b="1" dirty="0"/>
          </a:p>
          <a:p>
            <a:pPr algn="ctr"/>
            <a:endParaRPr lang="fr-FR" sz="2000" b="1" dirty="0"/>
          </a:p>
          <a:p>
            <a:pPr algn="ctr"/>
            <a:r>
              <a:rPr lang="fr-FR" sz="2000" b="1" dirty="0"/>
              <a:t>Fichier </a:t>
            </a:r>
            <a:r>
              <a:rPr lang="fr-FR" sz="2000" b="1" dirty="0" err="1"/>
              <a:t>foss</a:t>
            </a:r>
            <a:r>
              <a:rPr lang="fr-FR" sz="20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8211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FC0D60BE-32B7-E47F-AF71-5A01848A4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3111" r="97778">
                        <a14:foregroundMark x1="93778" y1="44889" x2="97778" y2="58222"/>
                        <a14:foregroundMark x1="6222" y1="44889" x2="7111" y2="56000"/>
                        <a14:foregroundMark x1="4000" y1="48000" x2="3111" y2="5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4" y="-340181"/>
            <a:ext cx="1888952" cy="1888952"/>
          </a:xfrm>
          <a:prstGeom prst="rect">
            <a:avLst/>
          </a:prstGeom>
        </p:spPr>
      </p:pic>
      <p:pic>
        <p:nvPicPr>
          <p:cNvPr id="12" name="Picture 2" descr="Logos des institutions | Laboratoire d'Informatique, Signaux et Systèmes de  Sophia Antipolis">
            <a:extLst>
              <a:ext uri="{FF2B5EF4-FFF2-40B4-BE49-F238E27FC236}">
                <a16:creationId xmlns:a16="http://schemas.microsoft.com/office/drawing/2014/main" id="{577F0D26-A79D-5B1A-015A-2699B347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95556" l="3111" r="96889">
                        <a14:foregroundMark x1="12444" y1="49778" x2="61333" y2="45778"/>
                        <a14:foregroundMark x1="38667" y1="17333" x2="72889" y2="23556"/>
                        <a14:foregroundMark x1="91556" y1="48444" x2="40444" y2="88000"/>
                        <a14:foregroundMark x1="36000" y1="79556" x2="16000" y2="64000"/>
                        <a14:foregroundMark x1="7111" y1="40444" x2="21778" y2="52889"/>
                        <a14:foregroundMark x1="30667" y1="16444" x2="56000" y2="4889"/>
                        <a14:foregroundMark x1="87556" y1="60889" x2="60000" y2="91111"/>
                        <a14:foregroundMark x1="60889" y1="36000" x2="60889" y2="36000"/>
                        <a14:foregroundMark x1="62667" y1="28000" x2="62667" y2="28000"/>
                        <a14:foregroundMark x1="58222" y1="30222" x2="59556" y2="46667"/>
                        <a14:foregroundMark x1="76889" y1="80000" x2="42667" y2="87111"/>
                        <a14:foregroundMark x1="29778" y1="79556" x2="12000" y2="61333"/>
                        <a14:foregroundMark x1="44444" y1="58222" x2="16444" y2="39556"/>
                        <a14:foregroundMark x1="22667" y1="20889" x2="10667" y2="38222"/>
                        <a14:foregroundMark x1="29333" y1="32000" x2="29333" y2="32000"/>
                        <a14:foregroundMark x1="29333" y1="52000" x2="29333" y2="52000"/>
                        <a14:foregroundMark x1="61333" y1="50667" x2="61333" y2="50667"/>
                        <a14:foregroundMark x1="45778" y1="32889" x2="45778" y2="32889"/>
                        <a14:foregroundMark x1="44000" y1="41333" x2="44444" y2="73333"/>
                        <a14:foregroundMark x1="25778" y1="85778" x2="55556" y2="87111"/>
                        <a14:foregroundMark x1="19111" y1="81778" x2="11111" y2="65333"/>
                        <a14:foregroundMark x1="9333" y1="48444" x2="6667" y2="32000"/>
                        <a14:foregroundMark x1="32444" y1="8000" x2="32444" y2="8000"/>
                        <a14:foregroundMark x1="40000" y1="8000" x2="19111" y2="14667"/>
                        <a14:foregroundMark x1="59556" y1="49778" x2="59556" y2="49778"/>
                        <a14:foregroundMark x1="38667" y1="36444" x2="75556" y2="40444"/>
                        <a14:foregroundMark x1="96889" y1="44444" x2="96889" y2="44444"/>
                        <a14:foregroundMark x1="45778" y1="95556" x2="45778" y2="95556"/>
                        <a14:foregroundMark x1="37333" y1="91111" x2="37333" y2="91111"/>
                        <a14:foregroundMark x1="9778" y1="57778" x2="9778" y2="57778"/>
                        <a14:foregroundMark x1="5778" y1="45778" x2="5778" y2="45778"/>
                        <a14:foregroundMark x1="6667" y1="43556" x2="6667" y2="60889"/>
                        <a14:foregroundMark x1="22667" y1="60000" x2="20000" y2="46667"/>
                        <a14:foregroundMark x1="87556" y1="38222" x2="36000" y2="35111"/>
                        <a14:foregroundMark x1="63556" y1="36444" x2="56889" y2="65333"/>
                        <a14:foregroundMark x1="3111" y1="44444" x2="3111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82" y="277477"/>
            <a:ext cx="653578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CA6E7E5-FA25-06DC-FC1C-D8389067E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9394" l="3150" r="96325">
                        <a14:foregroundMark x1="7612" y1="65152" x2="20735" y2="65152"/>
                        <a14:foregroundMark x1="20997" y1="23485" x2="13648" y2="56818"/>
                        <a14:foregroundMark x1="13386" y1="46212" x2="24409" y2="43182"/>
                        <a14:foregroundMark x1="12598" y1="19697" x2="3150" y2="61364"/>
                        <a14:foregroundMark x1="44882" y1="30303" x2="44882" y2="30303"/>
                        <a14:foregroundMark x1="51706" y1="34848" x2="51706" y2="34848"/>
                        <a14:foregroundMark x1="54593" y1="34848" x2="54593" y2="34848"/>
                        <a14:foregroundMark x1="57743" y1="34848" x2="57743" y2="34848"/>
                        <a14:foregroundMark x1="66404" y1="37121" x2="66404" y2="37121"/>
                        <a14:foregroundMark x1="72441" y1="31061" x2="72441" y2="31061"/>
                        <a14:foregroundMark x1="78478" y1="37879" x2="78478" y2="37879"/>
                        <a14:foregroundMark x1="81890" y1="34848" x2="81890" y2="34848"/>
                        <a14:foregroundMark x1="86089" y1="34848" x2="86089" y2="34848"/>
                        <a14:foregroundMark x1="90551" y1="29545" x2="90551" y2="29545"/>
                        <a14:foregroundMark x1="92126" y1="19697" x2="92126" y2="19697"/>
                        <a14:foregroundMark x1="41732" y1="56818" x2="41732" y2="56818"/>
                        <a14:foregroundMark x1="48556" y1="59091" x2="48556" y2="59091"/>
                        <a14:foregroundMark x1="55643" y1="56818" x2="55643" y2="56818"/>
                        <a14:foregroundMark x1="62730" y1="57576" x2="62730" y2="57576"/>
                        <a14:foregroundMark x1="67454" y1="63636" x2="67454" y2="63636"/>
                        <a14:foregroundMark x1="74541" y1="65152" x2="74541" y2="65152"/>
                        <a14:foregroundMark x1="86877" y1="65152" x2="86877" y2="65152"/>
                        <a14:foregroundMark x1="90026" y1="63636" x2="90026" y2="63636"/>
                        <a14:foregroundMark x1="96325" y1="65152" x2="96325" y2="65152"/>
                        <a14:foregroundMark x1="47769" y1="66667" x2="47769" y2="66667"/>
                        <a14:foregroundMark x1="73228" y1="59091" x2="73228" y2="59091"/>
                        <a14:foregroundMark x1="83990" y1="71212" x2="83990" y2="74242"/>
                        <a14:foregroundMark x1="80840" y1="71970" x2="80840" y2="71970"/>
                        <a14:foregroundMark x1="80840" y1="67424" x2="80840" y2="67424"/>
                        <a14:foregroundMark x1="81365" y1="59848" x2="81365" y2="59848"/>
                        <a14:foregroundMark x1="80840" y1="65909" x2="80840" y2="65909"/>
                        <a14:foregroundMark x1="81102" y1="64394" x2="81102" y2="64394"/>
                        <a14:foregroundMark x1="80840" y1="65152" x2="80840" y2="65152"/>
                        <a14:foregroundMark x1="80840" y1="65152" x2="80840" y2="64394"/>
                        <a14:foregroundMark x1="82677" y1="66667" x2="82677" y2="67424"/>
                        <a14:foregroundMark x1="82677" y1="65152" x2="82677" y2="66667"/>
                        <a14:foregroundMark x1="81102" y1="60606" x2="81015" y2="61364"/>
                        <a14:foregroundMark x1="80840" y1="64394" x2="80840" y2="64394"/>
                        <a14:foregroundMark x1="80927" y1="65152" x2="80840" y2="66667"/>
                        <a14:foregroundMark x1="80971" y1="64394" x2="80927" y2="65152"/>
                        <a14:foregroundMark x1="62205" y1="57576" x2="62205" y2="57576"/>
                        <a14:foregroundMark x1="62205" y1="57576" x2="62205" y2="57576"/>
                        <a14:foregroundMark x1="62205" y1="57576" x2="62205" y2="57576"/>
                        <a14:foregroundMark x1="62205" y1="58333" x2="62205" y2="58333"/>
                        <a14:foregroundMark x1="61942" y1="56818" x2="61942" y2="56818"/>
                        <a14:foregroundMark x1="62467" y1="58333" x2="62467" y2="58333"/>
                        <a14:foregroundMark x1="62467" y1="58333" x2="62467" y2="58333"/>
                        <a14:foregroundMark x1="74803" y1="65909" x2="74803" y2="65909"/>
                        <a14:foregroundMark x1="74803" y1="65909" x2="74803" y2="65909"/>
                        <a14:foregroundMark x1="74541" y1="65909" x2="74541" y2="65909"/>
                        <a14:foregroundMark x1="74541" y1="65909" x2="74541" y2="65909"/>
                        <a14:foregroundMark x1="74541" y1="65152" x2="74541" y2="65152"/>
                        <a14:foregroundMark x1="75591" y1="65909" x2="74016" y2="65909"/>
                        <a14:foregroundMark x1="92913" y1="69697" x2="92651" y2="67424"/>
                        <a14:foregroundMark x1="93963" y1="60606" x2="93963" y2="60606"/>
                        <a14:foregroundMark x1="74541" y1="65909" x2="75591" y2="65909"/>
                        <a14:foregroundMark x1="62205" y1="57576" x2="62992" y2="57576"/>
                        <a14:foregroundMark x1="75066" y1="65152" x2="75066" y2="65152"/>
                        <a14:foregroundMark x1="76115" y1="65152" x2="74803" y2="65152"/>
                        <a14:foregroundMark x1="75066" y1="65152" x2="75066" y2="65152"/>
                        <a14:foregroundMark x1="75066" y1="65152" x2="75066" y2="65152"/>
                        <a14:foregroundMark x1="74541" y1="64394" x2="74541" y2="64394"/>
                        <a14:foregroundMark x1="74541" y1="64394" x2="74803" y2="64394"/>
                        <a14:backgroundMark x1="48556" y1="59091" x2="48556" y2="59091"/>
                        <a14:backgroundMark x1="81890" y1="68939" x2="81890" y2="68939"/>
                        <a14:backgroundMark x1="81890" y1="64394" x2="81890" y2="64394"/>
                        <a14:backgroundMark x1="81890" y1="62879" x2="81890" y2="62879"/>
                        <a14:backgroundMark x1="82152" y1="66667" x2="82152" y2="66667"/>
                        <a14:backgroundMark x1="82415" y1="68182" x2="82415" y2="68182"/>
                        <a14:backgroundMark x1="81627" y1="68182" x2="81627" y2="68182"/>
                        <a14:backgroundMark x1="84514" y1="71212" x2="84514" y2="71212"/>
                        <a14:backgroundMark x1="62730" y1="59848" x2="62730" y2="59848"/>
                        <a14:backgroundMark x1="82415" y1="34848" x2="82415" y2="34848"/>
                        <a14:backgroundMark x1="78478" y1="61364" x2="78478" y2="64394"/>
                        <a14:backgroundMark x1="92651" y1="66667" x2="92651" y2="66667"/>
                        <a14:backgroundMark x1="61942" y1="59091" x2="61942" y2="59091"/>
                        <a14:backgroundMark x1="62467" y1="59091" x2="62467" y2="59091"/>
                        <a14:backgroundMark x1="75066" y1="62879" x2="75066" y2="62879"/>
                        <a14:backgroundMark x1="74803" y1="64394" x2="74803" y2="64394"/>
                        <a14:backgroundMark x1="75591" y1="64394" x2="75591" y2="64394"/>
                        <a14:backgroundMark x1="75066" y1="65152" x2="75066" y2="6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47" r="63320"/>
          <a:stretch/>
        </p:blipFill>
        <p:spPr bwMode="auto">
          <a:xfrm>
            <a:off x="2969234" y="269333"/>
            <a:ext cx="653578" cy="6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C221B42-2A32-F482-1190-69E94375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86" y="291066"/>
            <a:ext cx="1702947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635D73-41A4-802E-664C-173313127983}"/>
              </a:ext>
            </a:extLst>
          </p:cNvPr>
          <p:cNvSpPr/>
          <p:nvPr/>
        </p:nvSpPr>
        <p:spPr>
          <a:xfrm>
            <a:off x="1144983" y="2325726"/>
            <a:ext cx="10498238" cy="838851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719FF19-91A1-DABC-CDAF-176351459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19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22B8F76-872D-D7FA-F73D-C1562FB1E93F}"/>
              </a:ext>
            </a:extLst>
          </p:cNvPr>
          <p:cNvSpPr txBox="1"/>
          <p:nvPr/>
        </p:nvSpPr>
        <p:spPr>
          <a:xfrm>
            <a:off x="1309688" y="1761048"/>
            <a:ext cx="93154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de </a:t>
            </a:r>
            <a:r>
              <a:rPr lang="fr-FR" sz="2800" b="1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crestR</a:t>
            </a: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: théorie, hypothèses et ses spécificités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Résultats paléoclimatiques de La Grande Pile </a:t>
            </a:r>
          </a:p>
          <a:p>
            <a:pPr algn="ctr"/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(Guiot et al., 1989)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d’analogue moderne </a:t>
            </a:r>
            <a:r>
              <a:rPr lang="fr-FR" sz="2800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fittée</a:t>
            </a: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par WA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Résultats paléoclimatiques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Perspective(s)</a:t>
            </a:r>
            <a:endParaRPr lang="fr-FR" sz="28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F30C8C9-A71D-7D3D-6847-17943D8A3F96}"/>
              </a:ext>
            </a:extLst>
          </p:cNvPr>
          <p:cNvSpPr txBox="1"/>
          <p:nvPr/>
        </p:nvSpPr>
        <p:spPr>
          <a:xfrm>
            <a:off x="10701337" y="13002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10/01/2024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FDDF90-03F9-170C-767B-8B103833FA0C}"/>
              </a:ext>
            </a:extLst>
          </p:cNvPr>
          <p:cNvSpPr/>
          <p:nvPr/>
        </p:nvSpPr>
        <p:spPr>
          <a:xfrm>
            <a:off x="1309688" y="1707364"/>
            <a:ext cx="10498238" cy="2921786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0A54A5-4DC2-6325-BF12-94AE4DEF7BCE}"/>
              </a:ext>
            </a:extLst>
          </p:cNvPr>
          <p:cNvSpPr/>
          <p:nvPr/>
        </p:nvSpPr>
        <p:spPr>
          <a:xfrm>
            <a:off x="1309688" y="5406100"/>
            <a:ext cx="10498238" cy="950249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0172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4615F689-9A4D-E773-9B0F-949DC1F25B84}"/>
              </a:ext>
            </a:extLst>
          </p:cNvPr>
          <p:cNvSpPr txBox="1"/>
          <p:nvPr/>
        </p:nvSpPr>
        <p:spPr>
          <a:xfrm>
            <a:off x="1309688" y="1761048"/>
            <a:ext cx="93154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de </a:t>
            </a:r>
            <a:r>
              <a:rPr lang="fr-FR" sz="2800" b="1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crestR</a:t>
            </a: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: théorie, hypothèses et ses spécificités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Résultats paléoclimatiques de La Grande Pile </a:t>
            </a:r>
          </a:p>
          <a:p>
            <a:pPr algn="ctr"/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(Guiot et al., 1989)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d’analogue moderne </a:t>
            </a:r>
            <a:r>
              <a:rPr lang="fr-FR" sz="2800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fittée</a:t>
            </a: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par WA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Résultats paléoclimatiques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Perspective(s)</a:t>
            </a:r>
            <a:endParaRPr lang="fr-FR" sz="28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C0D60BE-32B7-E47F-AF71-5A01848A4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3111" r="97778">
                        <a14:foregroundMark x1="93778" y1="44889" x2="97778" y2="58222"/>
                        <a14:foregroundMark x1="6222" y1="44889" x2="7111" y2="56000"/>
                        <a14:foregroundMark x1="4000" y1="48000" x2="3111" y2="5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4" y="-340181"/>
            <a:ext cx="1888952" cy="1888952"/>
          </a:xfrm>
          <a:prstGeom prst="rect">
            <a:avLst/>
          </a:prstGeom>
        </p:spPr>
      </p:pic>
      <p:pic>
        <p:nvPicPr>
          <p:cNvPr id="12" name="Picture 2" descr="Logos des institutions | Laboratoire d'Informatique, Signaux et Systèmes de  Sophia Antipolis">
            <a:extLst>
              <a:ext uri="{FF2B5EF4-FFF2-40B4-BE49-F238E27FC236}">
                <a16:creationId xmlns:a16="http://schemas.microsoft.com/office/drawing/2014/main" id="{577F0D26-A79D-5B1A-015A-2699B347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95556" l="3111" r="96889">
                        <a14:foregroundMark x1="12444" y1="49778" x2="61333" y2="45778"/>
                        <a14:foregroundMark x1="38667" y1="17333" x2="72889" y2="23556"/>
                        <a14:foregroundMark x1="91556" y1="48444" x2="40444" y2="88000"/>
                        <a14:foregroundMark x1="36000" y1="79556" x2="16000" y2="64000"/>
                        <a14:foregroundMark x1="7111" y1="40444" x2="21778" y2="52889"/>
                        <a14:foregroundMark x1="30667" y1="16444" x2="56000" y2="4889"/>
                        <a14:foregroundMark x1="87556" y1="60889" x2="60000" y2="91111"/>
                        <a14:foregroundMark x1="60889" y1="36000" x2="60889" y2="36000"/>
                        <a14:foregroundMark x1="62667" y1="28000" x2="62667" y2="28000"/>
                        <a14:foregroundMark x1="58222" y1="30222" x2="59556" y2="46667"/>
                        <a14:foregroundMark x1="76889" y1="80000" x2="42667" y2="87111"/>
                        <a14:foregroundMark x1="29778" y1="79556" x2="12000" y2="61333"/>
                        <a14:foregroundMark x1="44444" y1="58222" x2="16444" y2="39556"/>
                        <a14:foregroundMark x1="22667" y1="20889" x2="10667" y2="38222"/>
                        <a14:foregroundMark x1="29333" y1="32000" x2="29333" y2="32000"/>
                        <a14:foregroundMark x1="29333" y1="52000" x2="29333" y2="52000"/>
                        <a14:foregroundMark x1="61333" y1="50667" x2="61333" y2="50667"/>
                        <a14:foregroundMark x1="45778" y1="32889" x2="45778" y2="32889"/>
                        <a14:foregroundMark x1="44000" y1="41333" x2="44444" y2="73333"/>
                        <a14:foregroundMark x1="25778" y1="85778" x2="55556" y2="87111"/>
                        <a14:foregroundMark x1="19111" y1="81778" x2="11111" y2="65333"/>
                        <a14:foregroundMark x1="9333" y1="48444" x2="6667" y2="32000"/>
                        <a14:foregroundMark x1="32444" y1="8000" x2="32444" y2="8000"/>
                        <a14:foregroundMark x1="40000" y1="8000" x2="19111" y2="14667"/>
                        <a14:foregroundMark x1="59556" y1="49778" x2="59556" y2="49778"/>
                        <a14:foregroundMark x1="38667" y1="36444" x2="75556" y2="40444"/>
                        <a14:foregroundMark x1="96889" y1="44444" x2="96889" y2="44444"/>
                        <a14:foregroundMark x1="45778" y1="95556" x2="45778" y2="95556"/>
                        <a14:foregroundMark x1="37333" y1="91111" x2="37333" y2="91111"/>
                        <a14:foregroundMark x1="9778" y1="57778" x2="9778" y2="57778"/>
                        <a14:foregroundMark x1="5778" y1="45778" x2="5778" y2="45778"/>
                        <a14:foregroundMark x1="6667" y1="43556" x2="6667" y2="60889"/>
                        <a14:foregroundMark x1="22667" y1="60000" x2="20000" y2="46667"/>
                        <a14:foregroundMark x1="87556" y1="38222" x2="36000" y2="35111"/>
                        <a14:foregroundMark x1="63556" y1="36444" x2="56889" y2="65333"/>
                        <a14:foregroundMark x1="3111" y1="44444" x2="3111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82" y="277477"/>
            <a:ext cx="653578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CA6E7E5-FA25-06DC-FC1C-D8389067E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9394" l="3150" r="96325">
                        <a14:foregroundMark x1="7612" y1="65152" x2="20735" y2="65152"/>
                        <a14:foregroundMark x1="20997" y1="23485" x2="13648" y2="56818"/>
                        <a14:foregroundMark x1="13386" y1="46212" x2="24409" y2="43182"/>
                        <a14:foregroundMark x1="12598" y1="19697" x2="3150" y2="61364"/>
                        <a14:foregroundMark x1="44882" y1="30303" x2="44882" y2="30303"/>
                        <a14:foregroundMark x1="51706" y1="34848" x2="51706" y2="34848"/>
                        <a14:foregroundMark x1="54593" y1="34848" x2="54593" y2="34848"/>
                        <a14:foregroundMark x1="57743" y1="34848" x2="57743" y2="34848"/>
                        <a14:foregroundMark x1="66404" y1="37121" x2="66404" y2="37121"/>
                        <a14:foregroundMark x1="72441" y1="31061" x2="72441" y2="31061"/>
                        <a14:foregroundMark x1="78478" y1="37879" x2="78478" y2="37879"/>
                        <a14:foregroundMark x1="81890" y1="34848" x2="81890" y2="34848"/>
                        <a14:foregroundMark x1="86089" y1="34848" x2="86089" y2="34848"/>
                        <a14:foregroundMark x1="90551" y1="29545" x2="90551" y2="29545"/>
                        <a14:foregroundMark x1="92126" y1="19697" x2="92126" y2="19697"/>
                        <a14:foregroundMark x1="41732" y1="56818" x2="41732" y2="56818"/>
                        <a14:foregroundMark x1="48556" y1="59091" x2="48556" y2="59091"/>
                        <a14:foregroundMark x1="55643" y1="56818" x2="55643" y2="56818"/>
                        <a14:foregroundMark x1="62730" y1="57576" x2="62730" y2="57576"/>
                        <a14:foregroundMark x1="67454" y1="63636" x2="67454" y2="63636"/>
                        <a14:foregroundMark x1="74541" y1="65152" x2="74541" y2="65152"/>
                        <a14:foregroundMark x1="86877" y1="65152" x2="86877" y2="65152"/>
                        <a14:foregroundMark x1="90026" y1="63636" x2="90026" y2="63636"/>
                        <a14:foregroundMark x1="96325" y1="65152" x2="96325" y2="65152"/>
                        <a14:foregroundMark x1="47769" y1="66667" x2="47769" y2="66667"/>
                        <a14:foregroundMark x1="73228" y1="59091" x2="73228" y2="59091"/>
                        <a14:foregroundMark x1="83990" y1="71212" x2="83990" y2="74242"/>
                        <a14:foregroundMark x1="80840" y1="71970" x2="80840" y2="71970"/>
                        <a14:foregroundMark x1="80840" y1="67424" x2="80840" y2="67424"/>
                        <a14:foregroundMark x1="81365" y1="59848" x2="81365" y2="59848"/>
                        <a14:foregroundMark x1="80840" y1="65909" x2="80840" y2="65909"/>
                        <a14:foregroundMark x1="81102" y1="64394" x2="81102" y2="64394"/>
                        <a14:foregroundMark x1="80840" y1="65152" x2="80840" y2="65152"/>
                        <a14:foregroundMark x1="80840" y1="65152" x2="80840" y2="64394"/>
                        <a14:foregroundMark x1="82677" y1="66667" x2="82677" y2="67424"/>
                        <a14:foregroundMark x1="82677" y1="65152" x2="82677" y2="66667"/>
                        <a14:foregroundMark x1="81102" y1="60606" x2="81015" y2="61364"/>
                        <a14:foregroundMark x1="80840" y1="64394" x2="80840" y2="64394"/>
                        <a14:foregroundMark x1="80927" y1="65152" x2="80840" y2="66667"/>
                        <a14:foregroundMark x1="80971" y1="64394" x2="80927" y2="65152"/>
                        <a14:foregroundMark x1="62205" y1="57576" x2="62205" y2="57576"/>
                        <a14:foregroundMark x1="62205" y1="57576" x2="62205" y2="57576"/>
                        <a14:foregroundMark x1="62205" y1="57576" x2="62205" y2="57576"/>
                        <a14:foregroundMark x1="62205" y1="58333" x2="62205" y2="58333"/>
                        <a14:foregroundMark x1="61942" y1="56818" x2="61942" y2="56818"/>
                        <a14:foregroundMark x1="62467" y1="58333" x2="62467" y2="58333"/>
                        <a14:foregroundMark x1="62467" y1="58333" x2="62467" y2="58333"/>
                        <a14:foregroundMark x1="74803" y1="65909" x2="74803" y2="65909"/>
                        <a14:foregroundMark x1="74803" y1="65909" x2="74803" y2="65909"/>
                        <a14:foregroundMark x1="74541" y1="65909" x2="74541" y2="65909"/>
                        <a14:foregroundMark x1="74541" y1="65909" x2="74541" y2="65909"/>
                        <a14:foregroundMark x1="74541" y1="65152" x2="74541" y2="65152"/>
                        <a14:foregroundMark x1="75591" y1="65909" x2="74016" y2="65909"/>
                        <a14:foregroundMark x1="92913" y1="69697" x2="92651" y2="67424"/>
                        <a14:foregroundMark x1="93963" y1="60606" x2="93963" y2="60606"/>
                        <a14:foregroundMark x1="74541" y1="65909" x2="75591" y2="65909"/>
                        <a14:foregroundMark x1="62205" y1="57576" x2="62992" y2="57576"/>
                        <a14:foregroundMark x1="75066" y1="65152" x2="75066" y2="65152"/>
                        <a14:foregroundMark x1="76115" y1="65152" x2="74803" y2="65152"/>
                        <a14:foregroundMark x1="75066" y1="65152" x2="75066" y2="65152"/>
                        <a14:foregroundMark x1="75066" y1="65152" x2="75066" y2="65152"/>
                        <a14:foregroundMark x1="74541" y1="64394" x2="74541" y2="64394"/>
                        <a14:foregroundMark x1="74541" y1="64394" x2="74803" y2="64394"/>
                        <a14:backgroundMark x1="48556" y1="59091" x2="48556" y2="59091"/>
                        <a14:backgroundMark x1="81890" y1="68939" x2="81890" y2="68939"/>
                        <a14:backgroundMark x1="81890" y1="64394" x2="81890" y2="64394"/>
                        <a14:backgroundMark x1="81890" y1="62879" x2="81890" y2="62879"/>
                        <a14:backgroundMark x1="82152" y1="66667" x2="82152" y2="66667"/>
                        <a14:backgroundMark x1="82415" y1="68182" x2="82415" y2="68182"/>
                        <a14:backgroundMark x1="81627" y1="68182" x2="81627" y2="68182"/>
                        <a14:backgroundMark x1="84514" y1="71212" x2="84514" y2="71212"/>
                        <a14:backgroundMark x1="62730" y1="59848" x2="62730" y2="59848"/>
                        <a14:backgroundMark x1="82415" y1="34848" x2="82415" y2="34848"/>
                        <a14:backgroundMark x1="78478" y1="61364" x2="78478" y2="64394"/>
                        <a14:backgroundMark x1="92651" y1="66667" x2="92651" y2="66667"/>
                        <a14:backgroundMark x1="61942" y1="59091" x2="61942" y2="59091"/>
                        <a14:backgroundMark x1="62467" y1="59091" x2="62467" y2="59091"/>
                        <a14:backgroundMark x1="75066" y1="62879" x2="75066" y2="62879"/>
                        <a14:backgroundMark x1="74803" y1="64394" x2="74803" y2="64394"/>
                        <a14:backgroundMark x1="75591" y1="64394" x2="75591" y2="64394"/>
                        <a14:backgroundMark x1="75066" y1="65152" x2="75066" y2="6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47" r="63320"/>
          <a:stretch/>
        </p:blipFill>
        <p:spPr bwMode="auto">
          <a:xfrm>
            <a:off x="2969234" y="269333"/>
            <a:ext cx="653578" cy="6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330A5E6-2B9E-900B-EDC1-0919F93FA805}"/>
              </a:ext>
            </a:extLst>
          </p:cNvPr>
          <p:cNvSpPr txBox="1"/>
          <p:nvPr/>
        </p:nvSpPr>
        <p:spPr>
          <a:xfrm>
            <a:off x="10701337" y="13002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10/01/2024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221B42-2A32-F482-1190-69E94375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86" y="291066"/>
            <a:ext cx="1702947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635D73-41A4-802E-664C-173313127983}"/>
              </a:ext>
            </a:extLst>
          </p:cNvPr>
          <p:cNvSpPr/>
          <p:nvPr/>
        </p:nvSpPr>
        <p:spPr>
          <a:xfrm>
            <a:off x="1414463" y="2414637"/>
            <a:ext cx="10498238" cy="3637068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C7A75E0-8BC1-130D-4C56-45E36772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358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721EA512-62CD-7803-FA44-CA7C59D8EC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17" t="22582" r="60366" b="17496"/>
          <a:stretch/>
        </p:blipFill>
        <p:spPr>
          <a:xfrm rot="16200000">
            <a:off x="3520759" y="398284"/>
            <a:ext cx="5150481" cy="709203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D732D5E-5FEC-1B69-B0AE-2711D859E953}"/>
              </a:ext>
            </a:extLst>
          </p:cNvPr>
          <p:cNvSpPr txBox="1"/>
          <p:nvPr/>
        </p:nvSpPr>
        <p:spPr>
          <a:xfrm>
            <a:off x="4050831" y="207027"/>
            <a:ext cx="49115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Guiot et al., 1984 </a:t>
            </a:r>
          </a:p>
          <a:p>
            <a:pPr algn="ctr"/>
            <a:r>
              <a:rPr lang="fr-FR" dirty="0"/>
              <a:t>Anomalie de paléo-température et paléo-précipitation 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933BC5E-3619-BFAD-C81A-F798F1985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90329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BE7286E-1FBD-7502-5BE6-83A5B1323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21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EBA209A-10F5-5AC7-C932-F0D351846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15" y="782856"/>
            <a:ext cx="8348585" cy="482148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3DA05C7-2E8D-D1A1-26A0-C94CF3DEF33A}"/>
              </a:ext>
            </a:extLst>
          </p:cNvPr>
          <p:cNvSpPr txBox="1"/>
          <p:nvPr/>
        </p:nvSpPr>
        <p:spPr>
          <a:xfrm>
            <a:off x="8474179" y="136525"/>
            <a:ext cx="5143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ichd</a:t>
            </a:r>
            <a:r>
              <a:rPr lang="fr-FR" dirty="0"/>
              <a:t>=0</a:t>
            </a:r>
          </a:p>
          <a:p>
            <a:pPr algn="ctr"/>
            <a:r>
              <a:rPr lang="fr-FR" dirty="0" err="1"/>
              <a:t>fclim</a:t>
            </a:r>
            <a:r>
              <a:rPr lang="fr-FR" dirty="0"/>
              <a:t>=FALSE</a:t>
            </a:r>
          </a:p>
          <a:p>
            <a:pPr algn="ctr"/>
            <a:r>
              <a:rPr lang="fr-FR" dirty="0"/>
              <a:t>Kana=9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C3BDACA-FF65-6580-03AC-05DA5EA83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452" y="1253663"/>
            <a:ext cx="5391533" cy="521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340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BE7286E-1FBD-7502-5BE6-83A5B1323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22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8BDE597-31BD-0653-BB34-7F010513E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231" y="1057275"/>
            <a:ext cx="8649769" cy="5148262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23F20A18-9D63-02D3-B65B-90F4B99C8A78}"/>
              </a:ext>
            </a:extLst>
          </p:cNvPr>
          <p:cNvSpPr txBox="1"/>
          <p:nvPr/>
        </p:nvSpPr>
        <p:spPr>
          <a:xfrm>
            <a:off x="8474179" y="136525"/>
            <a:ext cx="5143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ichd</a:t>
            </a:r>
            <a:r>
              <a:rPr lang="fr-FR" dirty="0"/>
              <a:t>=0</a:t>
            </a:r>
          </a:p>
          <a:p>
            <a:pPr algn="ctr"/>
            <a:r>
              <a:rPr lang="fr-FR" dirty="0" err="1"/>
              <a:t>fclim</a:t>
            </a:r>
            <a:r>
              <a:rPr lang="fr-FR" dirty="0"/>
              <a:t>=FALSE</a:t>
            </a:r>
          </a:p>
          <a:p>
            <a:pPr algn="ctr"/>
            <a:r>
              <a:rPr lang="fr-FR" dirty="0"/>
              <a:t>Kana=9</a:t>
            </a:r>
          </a:p>
        </p:txBody>
      </p:sp>
    </p:spTree>
    <p:extLst>
      <p:ext uri="{BB962C8B-B14F-4D97-AF65-F5344CB8AC3E}">
        <p14:creationId xmlns:p14="http://schemas.microsoft.com/office/powerpoint/2010/main" val="3127019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06C43125-0184-9D1C-C958-D1AF5A7D776E}"/>
              </a:ext>
            </a:extLst>
          </p:cNvPr>
          <p:cNvSpPr txBox="1"/>
          <p:nvPr/>
        </p:nvSpPr>
        <p:spPr>
          <a:xfrm>
            <a:off x="485775" y="647700"/>
            <a:ext cx="390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Tous biomes confondus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DB987FD-9407-8F2F-D93E-45FE0670619B}"/>
              </a:ext>
            </a:extLst>
          </p:cNvPr>
          <p:cNvSpPr txBox="1"/>
          <p:nvPr/>
        </p:nvSpPr>
        <p:spPr>
          <a:xfrm>
            <a:off x="5505450" y="1685925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Biome=</a:t>
            </a:r>
            <a:r>
              <a:rPr lang="en-US" dirty="0">
                <a:solidFill>
                  <a:schemeClr val="bg1"/>
                </a:solidFill>
              </a:rPr>
              <a:t>Temperate broadleaf and mixed forests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A4BE8E2-032A-0627-7A0A-8978906F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23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ACA9381-1CAF-248D-EDBB-8D1D586E350D}"/>
              </a:ext>
            </a:extLst>
          </p:cNvPr>
          <p:cNvSpPr txBox="1"/>
          <p:nvPr/>
        </p:nvSpPr>
        <p:spPr>
          <a:xfrm>
            <a:off x="1142516" y="1170920"/>
            <a:ext cx="99069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b="1" dirty="0" err="1">
                <a:sym typeface="Wingdings" panose="05000000000000000000" pitchFamily="2" charset="2"/>
              </a:rPr>
              <a:t>CrestR</a:t>
            </a:r>
            <a:r>
              <a:rPr lang="fr-FR" sz="2400" dirty="0">
                <a:sym typeface="Wingdings" panose="05000000000000000000" pitchFamily="2" charset="2"/>
              </a:rPr>
              <a:t> = Modélisation par </a:t>
            </a:r>
            <a:r>
              <a:rPr lang="fr-FR" sz="2400" dirty="0" err="1">
                <a:sym typeface="Wingdings" panose="05000000000000000000" pitchFamily="2" charset="2"/>
              </a:rPr>
              <a:t>intération</a:t>
            </a:r>
            <a:r>
              <a:rPr lang="fr-FR" sz="2400" dirty="0">
                <a:sym typeface="Wingdings" panose="05000000000000000000" pitchFamily="2" charset="2"/>
              </a:rPr>
              <a:t> </a:t>
            </a:r>
            <a:r>
              <a:rPr lang="fr-FR" sz="2400" dirty="0" err="1">
                <a:sym typeface="Wingdings" panose="05000000000000000000" pitchFamily="2" charset="2"/>
              </a:rPr>
              <a:t>pdfs</a:t>
            </a:r>
            <a:r>
              <a:rPr lang="fr-FR" sz="2400" dirty="0">
                <a:sym typeface="Wingdings" panose="05000000000000000000" pitchFamily="2" charset="2"/>
              </a:rPr>
              <a:t> avec combinaisons de taxons via la relation Proxy-Climat</a:t>
            </a:r>
          </a:p>
          <a:p>
            <a:pPr marL="285750" indent="-285750" algn="ctr">
              <a:buFont typeface="Wingdings" panose="05000000000000000000" pitchFamily="2" charset="2"/>
              <a:buChar char="à"/>
            </a:pPr>
            <a:endParaRPr lang="fr-FR" sz="2400" dirty="0">
              <a:sym typeface="Wingdings" panose="05000000000000000000" pitchFamily="2" charset="2"/>
            </a:endParaRPr>
          </a:p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b="1" dirty="0">
                <a:sym typeface="Wingdings" panose="05000000000000000000" pitchFamily="2" charset="2"/>
              </a:rPr>
              <a:t>MAT</a:t>
            </a:r>
            <a:r>
              <a:rPr lang="fr-FR" sz="2400" dirty="0">
                <a:sym typeface="Wingdings" panose="05000000000000000000" pitchFamily="2" charset="2"/>
              </a:rPr>
              <a:t> = Réponse linéaire selon degré de similitude moderne </a:t>
            </a:r>
          </a:p>
          <a:p>
            <a:pPr algn="ctr"/>
            <a:r>
              <a:rPr lang="fr-FR" sz="2400" dirty="0">
                <a:sym typeface="Wingdings" panose="05000000000000000000" pitchFamily="2" charset="2"/>
              </a:rPr>
              <a:t>via transfère WA</a:t>
            </a:r>
          </a:p>
          <a:p>
            <a:pPr marL="285750" indent="-285750" algn="ctr">
              <a:buFont typeface="Wingdings" panose="05000000000000000000" pitchFamily="2" charset="2"/>
              <a:buChar char="à"/>
            </a:pPr>
            <a:endParaRPr lang="fr-FR" sz="2400" dirty="0">
              <a:sym typeface="Wingdings" panose="05000000000000000000" pitchFamily="2" charset="2"/>
            </a:endParaRPr>
          </a:p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dirty="0">
                <a:sym typeface="Wingdings" panose="05000000000000000000" pitchFamily="2" charset="2"/>
              </a:rPr>
              <a:t>Associer les </a:t>
            </a:r>
            <a:r>
              <a:rPr lang="fr-FR" sz="2400" b="1" dirty="0">
                <a:sym typeface="Wingdings" panose="05000000000000000000" pitchFamily="2" charset="2"/>
              </a:rPr>
              <a:t>2 </a:t>
            </a:r>
            <a:r>
              <a:rPr lang="fr-FR" sz="2400" b="1" dirty="0" err="1">
                <a:sym typeface="Wingdings" panose="05000000000000000000" pitchFamily="2" charset="2"/>
              </a:rPr>
              <a:t>databases</a:t>
            </a:r>
            <a:r>
              <a:rPr lang="fr-FR" sz="2400" b="1" dirty="0">
                <a:sym typeface="Wingdings" panose="05000000000000000000" pitchFamily="2" charset="2"/>
              </a:rPr>
              <a:t> </a:t>
            </a:r>
            <a:r>
              <a:rPr lang="fr-FR" sz="2400" dirty="0">
                <a:sym typeface="Wingdings" panose="05000000000000000000" pitchFamily="2" charset="2"/>
              </a:rPr>
              <a:t>de LGP &lt; 140 000 ans : Guiot et al., 1989 + De Beaulieu et De Reille, 1990 avec le même modèle d’âge et des profondeurs chevauchantes </a:t>
            </a:r>
          </a:p>
          <a:p>
            <a:pPr marL="285750" indent="-285750" algn="ctr">
              <a:buFont typeface="Wingdings" panose="05000000000000000000" pitchFamily="2" charset="2"/>
              <a:buChar char="à"/>
            </a:pPr>
            <a:endParaRPr lang="fr-FR" sz="2400" dirty="0">
              <a:sym typeface="Wingdings" panose="05000000000000000000" pitchFamily="2" charset="2"/>
            </a:endParaRPr>
          </a:p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dirty="0">
                <a:sym typeface="Wingdings" panose="05000000000000000000" pitchFamily="2" charset="2"/>
              </a:rPr>
              <a:t>Chercher à compiler </a:t>
            </a:r>
            <a:r>
              <a:rPr lang="fr-FR" sz="2400" b="1" dirty="0">
                <a:sym typeface="Wingdings" panose="05000000000000000000" pitchFamily="2" charset="2"/>
              </a:rPr>
              <a:t>un Holocène et LGM </a:t>
            </a:r>
            <a:r>
              <a:rPr lang="fr-FR" sz="2400" dirty="0">
                <a:sym typeface="Wingdings" panose="05000000000000000000" pitchFamily="2" charset="2"/>
              </a:rPr>
              <a:t>avec des biomes différents = Absolue + Relative </a:t>
            </a:r>
          </a:p>
          <a:p>
            <a:pPr marL="285750" indent="-285750" algn="ctr">
              <a:buFont typeface="Wingdings" panose="05000000000000000000" pitchFamily="2" charset="2"/>
              <a:buChar char="à"/>
            </a:pPr>
            <a:endParaRPr lang="fr-FR" sz="2400" dirty="0">
              <a:sym typeface="Wingdings" panose="05000000000000000000" pitchFamily="2" charset="2"/>
            </a:endParaRPr>
          </a:p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fr-FR" sz="2400" dirty="0">
                <a:solidFill>
                  <a:srgbClr val="FF0000"/>
                </a:solidFill>
                <a:sym typeface="Wingdings" panose="05000000000000000000" pitchFamily="2" charset="2"/>
              </a:rPr>
              <a:t>Enrichir les </a:t>
            </a:r>
            <a:r>
              <a:rPr lang="fr-FR" sz="2400" b="1" dirty="0">
                <a:solidFill>
                  <a:srgbClr val="FF0000"/>
                </a:solidFill>
                <a:sym typeface="Wingdings" panose="05000000000000000000" pitchFamily="2" charset="2"/>
              </a:rPr>
              <a:t>données polliniques modernes en Europe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77B3041-F2C9-6047-ED93-7E9F084A9705}"/>
              </a:ext>
            </a:extLst>
          </p:cNvPr>
          <p:cNvSpPr txBox="1"/>
          <p:nvPr/>
        </p:nvSpPr>
        <p:spPr>
          <a:xfrm>
            <a:off x="3347012" y="339309"/>
            <a:ext cx="5497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rgbClr val="FF0000"/>
                </a:solidFill>
              </a:rPr>
              <a:t>Mots de la fin …</a:t>
            </a:r>
          </a:p>
        </p:txBody>
      </p:sp>
    </p:spTree>
    <p:extLst>
      <p:ext uri="{BB962C8B-B14F-4D97-AF65-F5344CB8AC3E}">
        <p14:creationId xmlns:p14="http://schemas.microsoft.com/office/powerpoint/2010/main" val="720654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AFE37AD9-B4AD-3200-72CF-5235A4CB42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0" r="46162"/>
          <a:stretch/>
        </p:blipFill>
        <p:spPr>
          <a:xfrm>
            <a:off x="4558694" y="3828390"/>
            <a:ext cx="3365504" cy="2986332"/>
          </a:xfrm>
          <a:prstGeom prst="rect">
            <a:avLst/>
          </a:prstGeom>
        </p:spPr>
      </p:pic>
      <p:pic>
        <p:nvPicPr>
          <p:cNvPr id="52" name="Image 51">
            <a:extLst>
              <a:ext uri="{FF2B5EF4-FFF2-40B4-BE49-F238E27FC236}">
                <a16:creationId xmlns:a16="http://schemas.microsoft.com/office/drawing/2014/main" id="{F4F96A51-14E1-1C77-E013-36FA4B482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084" y="3421978"/>
            <a:ext cx="3064559" cy="3218946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612B5A-7FA4-0DB8-FF62-CFE478A8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4497" y="6356350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3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D48BBC-9CCC-C846-A54B-9D2310069DA8}"/>
              </a:ext>
            </a:extLst>
          </p:cNvPr>
          <p:cNvSpPr txBox="1"/>
          <p:nvPr/>
        </p:nvSpPr>
        <p:spPr>
          <a:xfrm>
            <a:off x="199410" y="136524"/>
            <a:ext cx="800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Principle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of Pollen-</a:t>
            </a:r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Based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Reconstruction Techniques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A981E1-64E9-6A76-2FEB-15110879260A}"/>
              </a:ext>
            </a:extLst>
          </p:cNvPr>
          <p:cNvSpPr txBox="1"/>
          <p:nvPr/>
        </p:nvSpPr>
        <p:spPr>
          <a:xfrm>
            <a:off x="7624760" y="136525"/>
            <a:ext cx="415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Haute hétérogénéité de maillage des pollens modernes en Europe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1EE56BF-214E-40D6-13D0-88D1C58142D3}"/>
              </a:ext>
            </a:extLst>
          </p:cNvPr>
          <p:cNvSpPr txBox="1"/>
          <p:nvPr/>
        </p:nvSpPr>
        <p:spPr>
          <a:xfrm>
            <a:off x="10173157" y="6414978"/>
            <a:ext cx="524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Chevalier et al., 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16997-038D-0E8F-678F-E7AB02AE7832}"/>
              </a:ext>
            </a:extLst>
          </p:cNvPr>
          <p:cNvSpPr/>
          <p:nvPr/>
        </p:nvSpPr>
        <p:spPr>
          <a:xfrm>
            <a:off x="8898194" y="782856"/>
            <a:ext cx="265471" cy="1636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F8E323E1-8EFA-B098-917A-8CFACAE9A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07"/>
          <a:stretch/>
        </p:blipFill>
        <p:spPr>
          <a:xfrm>
            <a:off x="4350073" y="609444"/>
            <a:ext cx="3176424" cy="3218946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0CB99DE6-0A7B-2AED-C0E1-84D3C272D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8324" y="782856"/>
            <a:ext cx="4254602" cy="211766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58F889BA-232E-E60F-75ED-D7DC90558CDB}"/>
              </a:ext>
            </a:extLst>
          </p:cNvPr>
          <p:cNvSpPr txBox="1"/>
          <p:nvPr/>
        </p:nvSpPr>
        <p:spPr>
          <a:xfrm>
            <a:off x="8495070" y="2928316"/>
            <a:ext cx="308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gbif4crest_02-5min.sqlite3 </a:t>
            </a:r>
          </a:p>
          <a:p>
            <a:pPr algn="ctr"/>
            <a:r>
              <a:rPr lang="fr-FR" dirty="0"/>
              <a:t>v.1.3.0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43CE59F-950C-8706-7B9F-411AF1348B3E}"/>
              </a:ext>
            </a:extLst>
          </p:cNvPr>
          <p:cNvSpPr txBox="1"/>
          <p:nvPr/>
        </p:nvSpPr>
        <p:spPr>
          <a:xfrm>
            <a:off x="5317724" y="507022"/>
            <a:ext cx="2916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WA-PLS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0A3019-9BCA-F742-8127-56E8FB4075F7}"/>
              </a:ext>
            </a:extLst>
          </p:cNvPr>
          <p:cNvSpPr/>
          <p:nvPr/>
        </p:nvSpPr>
        <p:spPr>
          <a:xfrm>
            <a:off x="9701209" y="864691"/>
            <a:ext cx="1556726" cy="4921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7651939-2634-4AF7-ECC3-75948335AD93}"/>
              </a:ext>
            </a:extLst>
          </p:cNvPr>
          <p:cNvSpPr txBox="1"/>
          <p:nvPr/>
        </p:nvSpPr>
        <p:spPr>
          <a:xfrm>
            <a:off x="11102462" y="454442"/>
            <a:ext cx="12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Palearctic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CFF20538-EC19-268B-0CFE-B92C864A1B9A}"/>
              </a:ext>
            </a:extLst>
          </p:cNvPr>
          <p:cNvSpPr txBox="1"/>
          <p:nvPr/>
        </p:nvSpPr>
        <p:spPr>
          <a:xfrm>
            <a:off x="7459763" y="2216981"/>
            <a:ext cx="13371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67D2482-77B8-73CD-3CD4-C75EBB604AD6}"/>
              </a:ext>
            </a:extLst>
          </p:cNvPr>
          <p:cNvSpPr/>
          <p:nvPr/>
        </p:nvSpPr>
        <p:spPr>
          <a:xfrm>
            <a:off x="7875639" y="3533206"/>
            <a:ext cx="252718" cy="134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2" name="Graphique 31" descr="Base de données avec un remplissage uni">
            <a:extLst>
              <a:ext uri="{FF2B5EF4-FFF2-40B4-BE49-F238E27FC236}">
                <a16:creationId xmlns:a16="http://schemas.microsoft.com/office/drawing/2014/main" id="{294A82A1-047E-D399-9335-E502B78879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304" y="1380865"/>
            <a:ext cx="1037303" cy="1037303"/>
          </a:xfrm>
          <a:prstGeom prst="rect">
            <a:avLst/>
          </a:prstGeom>
        </p:spPr>
      </p:pic>
      <p:sp>
        <p:nvSpPr>
          <p:cNvPr id="33" name="ZoneTexte 32">
            <a:extLst>
              <a:ext uri="{FF2B5EF4-FFF2-40B4-BE49-F238E27FC236}">
                <a16:creationId xmlns:a16="http://schemas.microsoft.com/office/drawing/2014/main" id="{FD9D6361-0180-0AF1-1D90-A82C75CE9808}"/>
              </a:ext>
            </a:extLst>
          </p:cNvPr>
          <p:cNvSpPr txBox="1"/>
          <p:nvPr/>
        </p:nvSpPr>
        <p:spPr>
          <a:xfrm>
            <a:off x="1142607" y="1621767"/>
            <a:ext cx="2273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Dataset</a:t>
            </a:r>
            <a:r>
              <a:rPr lang="fr-FR" b="1" dirty="0"/>
              <a:t> </a:t>
            </a:r>
            <a:endParaRPr lang="fr-FR" dirty="0"/>
          </a:p>
          <a:p>
            <a:r>
              <a:rPr lang="fr-FR" dirty="0"/>
              <a:t>formatage des taxons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74948A9C-238C-2A0F-B995-110AB13D6D15}"/>
              </a:ext>
            </a:extLst>
          </p:cNvPr>
          <p:cNvSpPr txBox="1"/>
          <p:nvPr/>
        </p:nvSpPr>
        <p:spPr>
          <a:xfrm>
            <a:off x="1146690" y="2721318"/>
            <a:ext cx="3365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Extraction des données de </a:t>
            </a:r>
            <a:r>
              <a:rPr lang="fr-FR" b="1" dirty="0" err="1"/>
              <a:t>calib</a:t>
            </a:r>
            <a:r>
              <a:rPr lang="fr-FR" b="1" dirty="0"/>
              <a:t>. </a:t>
            </a:r>
            <a:endParaRPr lang="fr-FR" dirty="0"/>
          </a:p>
          <a:p>
            <a:r>
              <a:rPr lang="fr-FR" dirty="0" err="1"/>
              <a:t>xy+climateWithObs+minGridcells</a:t>
            </a:r>
            <a:endParaRPr lang="fr-FR" dirty="0"/>
          </a:p>
        </p:txBody>
      </p:sp>
      <p:pic>
        <p:nvPicPr>
          <p:cNvPr id="38" name="Graphique 37" descr="Informatique hébergé avec un remplissage uni">
            <a:extLst>
              <a:ext uri="{FF2B5EF4-FFF2-40B4-BE49-F238E27FC236}">
                <a16:creationId xmlns:a16="http://schemas.microsoft.com/office/drawing/2014/main" id="{87526D15-295A-7C04-E074-500019F960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54059" y="3728675"/>
            <a:ext cx="914400" cy="914400"/>
          </a:xfrm>
          <a:prstGeom prst="rect">
            <a:avLst/>
          </a:prstGeom>
        </p:spPr>
      </p:pic>
      <p:pic>
        <p:nvPicPr>
          <p:cNvPr id="40" name="Graphique 39" descr="Carte avec repère avec un remplissage uni">
            <a:extLst>
              <a:ext uri="{FF2B5EF4-FFF2-40B4-BE49-F238E27FC236}">
                <a16:creationId xmlns:a16="http://schemas.microsoft.com/office/drawing/2014/main" id="{ABA5C65F-62C6-FF97-1CD4-850272F924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1021" y="2507578"/>
            <a:ext cx="914400" cy="914400"/>
          </a:xfrm>
          <a:prstGeom prst="rect">
            <a:avLst/>
          </a:prstGeom>
        </p:spPr>
      </p:pic>
      <p:sp>
        <p:nvSpPr>
          <p:cNvPr id="41" name="ZoneTexte 40">
            <a:extLst>
              <a:ext uri="{FF2B5EF4-FFF2-40B4-BE49-F238E27FC236}">
                <a16:creationId xmlns:a16="http://schemas.microsoft.com/office/drawing/2014/main" id="{811AE530-770F-B41E-CF74-7627FB5E2924}"/>
              </a:ext>
            </a:extLst>
          </p:cNvPr>
          <p:cNvSpPr txBox="1"/>
          <p:nvPr/>
        </p:nvSpPr>
        <p:spPr>
          <a:xfrm>
            <a:off x="1146690" y="3916060"/>
            <a:ext cx="3365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Relation Proxy-Climat</a:t>
            </a:r>
            <a:endParaRPr lang="fr-FR" dirty="0"/>
          </a:p>
          <a:p>
            <a:r>
              <a:rPr lang="fr-FR" dirty="0" err="1"/>
              <a:t>bio+lognormal+geoWeighting</a:t>
            </a:r>
            <a:endParaRPr lang="fr-FR" dirty="0"/>
          </a:p>
        </p:txBody>
      </p:sp>
      <p:pic>
        <p:nvPicPr>
          <p:cNvPr id="43" name="Graphique 42" descr="Globe terrestre : Europe et Afrique avec un remplissage uni">
            <a:extLst>
              <a:ext uri="{FF2B5EF4-FFF2-40B4-BE49-F238E27FC236}">
                <a16:creationId xmlns:a16="http://schemas.microsoft.com/office/drawing/2014/main" id="{8B755FE9-B351-EEB9-B6F4-3BDCAB75BF8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21021" y="4923432"/>
            <a:ext cx="914400" cy="914400"/>
          </a:xfrm>
          <a:prstGeom prst="rect">
            <a:avLst/>
          </a:prstGeom>
        </p:spPr>
      </p:pic>
      <p:sp>
        <p:nvSpPr>
          <p:cNvPr id="44" name="ZoneTexte 43">
            <a:extLst>
              <a:ext uri="{FF2B5EF4-FFF2-40B4-BE49-F238E27FC236}">
                <a16:creationId xmlns:a16="http://schemas.microsoft.com/office/drawing/2014/main" id="{CADC55AF-4DA2-7A78-92A0-558A06487E15}"/>
              </a:ext>
            </a:extLst>
          </p:cNvPr>
          <p:cNvSpPr txBox="1"/>
          <p:nvPr/>
        </p:nvSpPr>
        <p:spPr>
          <a:xfrm>
            <a:off x="1168459" y="5047348"/>
            <a:ext cx="3365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Reconstitution </a:t>
            </a:r>
            <a:endParaRPr lang="fr-FR" dirty="0"/>
          </a:p>
          <a:p>
            <a:r>
              <a:rPr lang="fr-FR" dirty="0" err="1"/>
              <a:t>bio+loo</a:t>
            </a:r>
            <a:r>
              <a:rPr lang="fr-FR" dirty="0"/>
              <a:t>()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31413FE-3230-AB55-94E5-C53B3D4DC955}"/>
              </a:ext>
            </a:extLst>
          </p:cNvPr>
          <p:cNvSpPr/>
          <p:nvPr/>
        </p:nvSpPr>
        <p:spPr>
          <a:xfrm>
            <a:off x="6667018" y="6238754"/>
            <a:ext cx="919840" cy="2355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1599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612B5A-7FA4-0DB8-FF62-CFE478A8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4497" y="6356350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4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D48BBC-9CCC-C846-A54B-9D2310069DA8}"/>
              </a:ext>
            </a:extLst>
          </p:cNvPr>
          <p:cNvSpPr txBox="1"/>
          <p:nvPr/>
        </p:nvSpPr>
        <p:spPr>
          <a:xfrm>
            <a:off x="199410" y="136524"/>
            <a:ext cx="800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Principle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of Pollen-</a:t>
            </a:r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Based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Reconstruction Techniques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A981E1-64E9-6A76-2FEB-15110879260A}"/>
              </a:ext>
            </a:extLst>
          </p:cNvPr>
          <p:cNvSpPr txBox="1"/>
          <p:nvPr/>
        </p:nvSpPr>
        <p:spPr>
          <a:xfrm>
            <a:off x="7624760" y="136525"/>
            <a:ext cx="415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Haute hétérogénéité de maillage des pollens modernes en Europe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1EE56BF-214E-40D6-13D0-88D1C58142D3}"/>
              </a:ext>
            </a:extLst>
          </p:cNvPr>
          <p:cNvSpPr txBox="1"/>
          <p:nvPr/>
        </p:nvSpPr>
        <p:spPr>
          <a:xfrm>
            <a:off x="10173157" y="6414978"/>
            <a:ext cx="524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Chevalier et al., 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16997-038D-0E8F-678F-E7AB02AE7832}"/>
              </a:ext>
            </a:extLst>
          </p:cNvPr>
          <p:cNvSpPr/>
          <p:nvPr/>
        </p:nvSpPr>
        <p:spPr>
          <a:xfrm>
            <a:off x="8898194" y="782856"/>
            <a:ext cx="265471" cy="1636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0CB99DE6-0A7B-2AED-C0E1-84D3C272D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8324" y="782856"/>
            <a:ext cx="4254602" cy="211766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58F889BA-232E-E60F-75ED-D7DC90558CDB}"/>
              </a:ext>
            </a:extLst>
          </p:cNvPr>
          <p:cNvSpPr txBox="1"/>
          <p:nvPr/>
        </p:nvSpPr>
        <p:spPr>
          <a:xfrm>
            <a:off x="8495070" y="2928316"/>
            <a:ext cx="308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gbif4crest_02-5min.sqlite3 </a:t>
            </a:r>
          </a:p>
          <a:p>
            <a:pPr algn="ctr"/>
            <a:r>
              <a:rPr lang="fr-FR" dirty="0"/>
              <a:t>v.1.3.0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0A3019-9BCA-F742-8127-56E8FB4075F7}"/>
              </a:ext>
            </a:extLst>
          </p:cNvPr>
          <p:cNvSpPr/>
          <p:nvPr/>
        </p:nvSpPr>
        <p:spPr>
          <a:xfrm>
            <a:off x="9701209" y="864691"/>
            <a:ext cx="1556726" cy="4921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7651939-2634-4AF7-ECC3-75948335AD93}"/>
              </a:ext>
            </a:extLst>
          </p:cNvPr>
          <p:cNvSpPr txBox="1"/>
          <p:nvPr/>
        </p:nvSpPr>
        <p:spPr>
          <a:xfrm>
            <a:off x="11102462" y="454442"/>
            <a:ext cx="12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Palearctic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67D2482-77B8-73CD-3CD4-C75EBB604AD6}"/>
              </a:ext>
            </a:extLst>
          </p:cNvPr>
          <p:cNvSpPr/>
          <p:nvPr/>
        </p:nvSpPr>
        <p:spPr>
          <a:xfrm>
            <a:off x="7875639" y="3533206"/>
            <a:ext cx="252718" cy="134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3E25572-3047-492E-CA27-C42C5CDA4D18}"/>
              </a:ext>
            </a:extLst>
          </p:cNvPr>
          <p:cNvSpPr txBox="1"/>
          <p:nvPr/>
        </p:nvSpPr>
        <p:spPr>
          <a:xfrm>
            <a:off x="8049382" y="5710271"/>
            <a:ext cx="5313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Plus d’incertitude pour plus de certitude 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61BDAF-78DC-5071-D961-42E2F867B74C}"/>
              </a:ext>
            </a:extLst>
          </p:cNvPr>
          <p:cNvSpPr/>
          <p:nvPr/>
        </p:nvSpPr>
        <p:spPr>
          <a:xfrm>
            <a:off x="4861367" y="2698785"/>
            <a:ext cx="254643" cy="201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0704DF-10E3-2ED5-7BF3-651544BA0843}"/>
              </a:ext>
            </a:extLst>
          </p:cNvPr>
          <p:cNvSpPr/>
          <p:nvPr/>
        </p:nvSpPr>
        <p:spPr>
          <a:xfrm>
            <a:off x="1200059" y="2701505"/>
            <a:ext cx="254643" cy="201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DAB3F6-2804-815F-D40E-77D485A38D50}"/>
              </a:ext>
            </a:extLst>
          </p:cNvPr>
          <p:cNvSpPr/>
          <p:nvPr/>
        </p:nvSpPr>
        <p:spPr>
          <a:xfrm>
            <a:off x="1782501" y="594508"/>
            <a:ext cx="4791919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04A006-1016-8FB0-76E3-7C9219E0C943}"/>
              </a:ext>
            </a:extLst>
          </p:cNvPr>
          <p:cNvSpPr/>
          <p:nvPr/>
        </p:nvSpPr>
        <p:spPr>
          <a:xfrm>
            <a:off x="2673752" y="1423685"/>
            <a:ext cx="312516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9" name="crestR_Method">
            <a:hlinkClick r:id="" action="ppaction://media"/>
            <a:extLst>
              <a:ext uri="{FF2B5EF4-FFF2-40B4-BE49-F238E27FC236}">
                <a16:creationId xmlns:a16="http://schemas.microsoft.com/office/drawing/2014/main" id="{9865C7F6-4398-ADDB-987A-B8CC532E81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0139" t="36689" r="29260" b="23117"/>
          <a:stretch/>
        </p:blipFill>
        <p:spPr>
          <a:xfrm>
            <a:off x="400410" y="3037040"/>
            <a:ext cx="7229642" cy="3714162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81FF8C92-DCCF-D95D-EA79-ABC09928507E}"/>
              </a:ext>
            </a:extLst>
          </p:cNvPr>
          <p:cNvSpPr/>
          <p:nvPr/>
        </p:nvSpPr>
        <p:spPr>
          <a:xfrm>
            <a:off x="3191927" y="6152781"/>
            <a:ext cx="4016415" cy="648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0F6BD0B-50B9-F8FD-043D-A015889B4E8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3222" b="52413"/>
          <a:stretch/>
        </p:blipFill>
        <p:spPr>
          <a:xfrm>
            <a:off x="8219049" y="3775024"/>
            <a:ext cx="3639371" cy="176755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E50BE3-EE2D-7F9A-8D0D-D6940CAB79E2}"/>
              </a:ext>
            </a:extLst>
          </p:cNvPr>
          <p:cNvSpPr/>
          <p:nvPr/>
        </p:nvSpPr>
        <p:spPr>
          <a:xfrm>
            <a:off x="10884310" y="5073446"/>
            <a:ext cx="796413" cy="281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4C371E49-2CE4-674D-527D-803A141FD8D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5842"/>
          <a:stretch/>
        </p:blipFill>
        <p:spPr>
          <a:xfrm>
            <a:off x="4999618" y="530596"/>
            <a:ext cx="2327492" cy="236992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FB951737-E150-5BE6-72E8-455D2CE0473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2277" t="-1028" r="1222" b="54457"/>
          <a:stretch/>
        </p:blipFill>
        <p:spPr>
          <a:xfrm>
            <a:off x="968843" y="454442"/>
            <a:ext cx="3469104" cy="244607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E17F6D6-DA8B-48A4-D449-4ABF20541FCB}"/>
              </a:ext>
            </a:extLst>
          </p:cNvPr>
          <p:cNvSpPr/>
          <p:nvPr/>
        </p:nvSpPr>
        <p:spPr>
          <a:xfrm>
            <a:off x="400410" y="2928316"/>
            <a:ext cx="5695590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5082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27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BEB573EC-B8D0-9BDC-A029-47F515CB38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0" t="34621" r="10830" b="31375"/>
          <a:stretch/>
        </p:blipFill>
        <p:spPr>
          <a:xfrm>
            <a:off x="1643606" y="682906"/>
            <a:ext cx="5105320" cy="2015879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612B5A-7FA4-0DB8-FF62-CFE478A8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4497" y="6356350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5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D48BBC-9CCC-C846-A54B-9D2310069DA8}"/>
              </a:ext>
            </a:extLst>
          </p:cNvPr>
          <p:cNvSpPr txBox="1"/>
          <p:nvPr/>
        </p:nvSpPr>
        <p:spPr>
          <a:xfrm>
            <a:off x="199410" y="136524"/>
            <a:ext cx="800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Principle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of Pollen-</a:t>
            </a:r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Based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Reconstruction Techniques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A981E1-64E9-6A76-2FEB-15110879260A}"/>
              </a:ext>
            </a:extLst>
          </p:cNvPr>
          <p:cNvSpPr txBox="1"/>
          <p:nvPr/>
        </p:nvSpPr>
        <p:spPr>
          <a:xfrm>
            <a:off x="7624760" y="136525"/>
            <a:ext cx="415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Haute hétérogénéité de maillage des pollens modernes en Europe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1EE56BF-214E-40D6-13D0-88D1C58142D3}"/>
              </a:ext>
            </a:extLst>
          </p:cNvPr>
          <p:cNvSpPr txBox="1"/>
          <p:nvPr/>
        </p:nvSpPr>
        <p:spPr>
          <a:xfrm>
            <a:off x="10173157" y="6414978"/>
            <a:ext cx="524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Chevalier et al., 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16997-038D-0E8F-678F-E7AB02AE7832}"/>
              </a:ext>
            </a:extLst>
          </p:cNvPr>
          <p:cNvSpPr/>
          <p:nvPr/>
        </p:nvSpPr>
        <p:spPr>
          <a:xfrm>
            <a:off x="8898194" y="782856"/>
            <a:ext cx="265471" cy="1636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0CB99DE6-0A7B-2AED-C0E1-84D3C272D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8324" y="782856"/>
            <a:ext cx="4254602" cy="211766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58F889BA-232E-E60F-75ED-D7DC90558CDB}"/>
              </a:ext>
            </a:extLst>
          </p:cNvPr>
          <p:cNvSpPr txBox="1"/>
          <p:nvPr/>
        </p:nvSpPr>
        <p:spPr>
          <a:xfrm>
            <a:off x="8495070" y="2928316"/>
            <a:ext cx="308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gbif4crest_02-5min.sqlite3 </a:t>
            </a:r>
          </a:p>
          <a:p>
            <a:pPr algn="ctr"/>
            <a:r>
              <a:rPr lang="fr-FR" dirty="0"/>
              <a:t>v.1.3.0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0A3019-9BCA-F742-8127-56E8FB4075F7}"/>
              </a:ext>
            </a:extLst>
          </p:cNvPr>
          <p:cNvSpPr/>
          <p:nvPr/>
        </p:nvSpPr>
        <p:spPr>
          <a:xfrm>
            <a:off x="9701209" y="864691"/>
            <a:ext cx="1556726" cy="4921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7651939-2634-4AF7-ECC3-75948335AD93}"/>
              </a:ext>
            </a:extLst>
          </p:cNvPr>
          <p:cNvSpPr txBox="1"/>
          <p:nvPr/>
        </p:nvSpPr>
        <p:spPr>
          <a:xfrm>
            <a:off x="11102462" y="454442"/>
            <a:ext cx="12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Palearctic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67D2482-77B8-73CD-3CD4-C75EBB604AD6}"/>
              </a:ext>
            </a:extLst>
          </p:cNvPr>
          <p:cNvSpPr/>
          <p:nvPr/>
        </p:nvSpPr>
        <p:spPr>
          <a:xfrm>
            <a:off x="7875639" y="3533206"/>
            <a:ext cx="252718" cy="134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1E95756-A8CA-2296-D498-ACE418C409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690"/>
          <a:stretch/>
        </p:blipFill>
        <p:spPr>
          <a:xfrm>
            <a:off x="387990" y="2698785"/>
            <a:ext cx="7740367" cy="402268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3E25572-3047-492E-CA27-C42C5CDA4D18}"/>
              </a:ext>
            </a:extLst>
          </p:cNvPr>
          <p:cNvSpPr txBox="1"/>
          <p:nvPr/>
        </p:nvSpPr>
        <p:spPr>
          <a:xfrm>
            <a:off x="8049382" y="5710271"/>
            <a:ext cx="5313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Plus d’incertitude pour plus de certitude 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61BDAF-78DC-5071-D961-42E2F867B74C}"/>
              </a:ext>
            </a:extLst>
          </p:cNvPr>
          <p:cNvSpPr/>
          <p:nvPr/>
        </p:nvSpPr>
        <p:spPr>
          <a:xfrm>
            <a:off x="4861367" y="2698785"/>
            <a:ext cx="254643" cy="201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0704DF-10E3-2ED5-7BF3-651544BA0843}"/>
              </a:ext>
            </a:extLst>
          </p:cNvPr>
          <p:cNvSpPr/>
          <p:nvPr/>
        </p:nvSpPr>
        <p:spPr>
          <a:xfrm>
            <a:off x="1200059" y="2701505"/>
            <a:ext cx="254643" cy="201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DAB3F6-2804-815F-D40E-77D485A38D50}"/>
              </a:ext>
            </a:extLst>
          </p:cNvPr>
          <p:cNvSpPr/>
          <p:nvPr/>
        </p:nvSpPr>
        <p:spPr>
          <a:xfrm>
            <a:off x="1782501" y="594508"/>
            <a:ext cx="4791919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04A006-1016-8FB0-76E3-7C9219E0C943}"/>
              </a:ext>
            </a:extLst>
          </p:cNvPr>
          <p:cNvSpPr/>
          <p:nvPr/>
        </p:nvSpPr>
        <p:spPr>
          <a:xfrm>
            <a:off x="2673752" y="1423685"/>
            <a:ext cx="312516" cy="146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AE7EE8F4-C25D-650C-ABBA-31DE1391A11A}"/>
              </a:ext>
            </a:extLst>
          </p:cNvPr>
          <p:cNvSpPr txBox="1"/>
          <p:nvPr/>
        </p:nvSpPr>
        <p:spPr>
          <a:xfrm rot="16200000">
            <a:off x="126794" y="761860"/>
            <a:ext cx="273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Incertitude</a:t>
            </a:r>
          </a:p>
        </p:txBody>
      </p:sp>
    </p:spTree>
    <p:extLst>
      <p:ext uri="{BB962C8B-B14F-4D97-AF65-F5344CB8AC3E}">
        <p14:creationId xmlns:p14="http://schemas.microsoft.com/office/powerpoint/2010/main" val="111810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8612B5A-7FA4-0DB8-FF62-CFE478A8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4497" y="6356350"/>
            <a:ext cx="2743200" cy="365125"/>
          </a:xfrm>
        </p:spPr>
        <p:txBody>
          <a:bodyPr/>
          <a:lstStyle/>
          <a:p>
            <a:fld id="{C8975B93-5B68-42AE-A9BA-22137EF3D989}" type="slidenum">
              <a:rPr lang="fr-FR" smtClean="0"/>
              <a:t>6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D48BBC-9CCC-C846-A54B-9D2310069DA8}"/>
              </a:ext>
            </a:extLst>
          </p:cNvPr>
          <p:cNvSpPr txBox="1"/>
          <p:nvPr/>
        </p:nvSpPr>
        <p:spPr>
          <a:xfrm>
            <a:off x="219075" y="219075"/>
            <a:ext cx="800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Principle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of Pollen-</a:t>
            </a:r>
            <a:r>
              <a:rPr lang="fr-FR" sz="2000" b="1" dirty="0" err="1">
                <a:solidFill>
                  <a:srgbClr val="FF0000"/>
                </a:solidFill>
                <a:latin typeface="+mj-lt"/>
              </a:rPr>
              <a:t>Based</a:t>
            </a:r>
            <a:r>
              <a:rPr lang="fr-FR" sz="2000" b="1" dirty="0">
                <a:solidFill>
                  <a:srgbClr val="FF0000"/>
                </a:solidFill>
                <a:latin typeface="+mj-lt"/>
              </a:rPr>
              <a:t> Reconstruction Techniques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A981E1-64E9-6A76-2FEB-15110879260A}"/>
              </a:ext>
            </a:extLst>
          </p:cNvPr>
          <p:cNvSpPr txBox="1"/>
          <p:nvPr/>
        </p:nvSpPr>
        <p:spPr>
          <a:xfrm>
            <a:off x="7624760" y="136525"/>
            <a:ext cx="415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Haute hétérogénéité de maillage des pollens modernes en Europe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1EE56BF-214E-40D6-13D0-88D1C58142D3}"/>
              </a:ext>
            </a:extLst>
          </p:cNvPr>
          <p:cNvSpPr txBox="1"/>
          <p:nvPr/>
        </p:nvSpPr>
        <p:spPr>
          <a:xfrm>
            <a:off x="10173157" y="6414978"/>
            <a:ext cx="524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Chevalier et al., 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16997-038D-0E8F-678F-E7AB02AE7832}"/>
              </a:ext>
            </a:extLst>
          </p:cNvPr>
          <p:cNvSpPr/>
          <p:nvPr/>
        </p:nvSpPr>
        <p:spPr>
          <a:xfrm>
            <a:off x="8898194" y="782856"/>
            <a:ext cx="265471" cy="1636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0CB99DE6-0A7B-2AED-C0E1-84D3C272D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324" y="782856"/>
            <a:ext cx="4254602" cy="211766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58F889BA-232E-E60F-75ED-D7DC90558CDB}"/>
              </a:ext>
            </a:extLst>
          </p:cNvPr>
          <p:cNvSpPr txBox="1"/>
          <p:nvPr/>
        </p:nvSpPr>
        <p:spPr>
          <a:xfrm>
            <a:off x="8495070" y="2928316"/>
            <a:ext cx="308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gbif4crest_02-5min.sqlite3 </a:t>
            </a:r>
          </a:p>
          <a:p>
            <a:pPr algn="ctr"/>
            <a:r>
              <a:rPr lang="fr-FR" dirty="0"/>
              <a:t>v.1.3.0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0A3019-9BCA-F742-8127-56E8FB4075F7}"/>
              </a:ext>
            </a:extLst>
          </p:cNvPr>
          <p:cNvSpPr/>
          <p:nvPr/>
        </p:nvSpPr>
        <p:spPr>
          <a:xfrm>
            <a:off x="9701209" y="864691"/>
            <a:ext cx="1556726" cy="4921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7651939-2634-4AF7-ECC3-75948335AD93}"/>
              </a:ext>
            </a:extLst>
          </p:cNvPr>
          <p:cNvSpPr txBox="1"/>
          <p:nvPr/>
        </p:nvSpPr>
        <p:spPr>
          <a:xfrm>
            <a:off x="11102462" y="454442"/>
            <a:ext cx="12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Palearctic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C99CC95A-3E37-94F9-9668-1AD4F09D73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629"/>
          <a:stretch/>
        </p:blipFill>
        <p:spPr>
          <a:xfrm>
            <a:off x="7464432" y="3533206"/>
            <a:ext cx="3223233" cy="288305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167D2482-77B8-73CD-3CD4-C75EBB604AD6}"/>
              </a:ext>
            </a:extLst>
          </p:cNvPr>
          <p:cNvSpPr/>
          <p:nvPr/>
        </p:nvSpPr>
        <p:spPr>
          <a:xfrm>
            <a:off x="7875639" y="3533206"/>
            <a:ext cx="252718" cy="134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043C51-2D5A-2E84-8A18-6A89472834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3" y="2193557"/>
            <a:ext cx="6204934" cy="452791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C81AACB-3607-BCB1-7B4E-A6863BA014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570" t="40425" r="10484" b="47265"/>
          <a:stretch/>
        </p:blipFill>
        <p:spPr>
          <a:xfrm>
            <a:off x="327714" y="803357"/>
            <a:ext cx="3594204" cy="139020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A55DBFE1-D814-B8A7-25E0-12E3A1DD0E39}"/>
              </a:ext>
            </a:extLst>
          </p:cNvPr>
          <p:cNvSpPr txBox="1"/>
          <p:nvPr/>
        </p:nvSpPr>
        <p:spPr>
          <a:xfrm>
            <a:off x="581151" y="2317417"/>
            <a:ext cx="15436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</a:t>
            </a:r>
            <a:r>
              <a:rPr lang="fr-FR" dirty="0" err="1"/>
              <a:t>recon</a:t>
            </a:r>
            <a:endParaRPr lang="fr-FR" dirty="0"/>
          </a:p>
          <a:p>
            <a:r>
              <a:rPr lang="fr-FR" dirty="0"/>
              <a:t>1 temps </a:t>
            </a:r>
          </a:p>
          <a:p>
            <a:r>
              <a:rPr lang="fr-FR" dirty="0"/>
              <a:t>1 variable</a:t>
            </a:r>
          </a:p>
          <a:p>
            <a:r>
              <a:rPr lang="fr-FR" dirty="0"/>
              <a:t>1 incertitude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7DA19C03-2416-84C6-5D8F-6ADCAD98A56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1694" t="36129" r="13628" b="50000"/>
          <a:stretch/>
        </p:blipFill>
        <p:spPr>
          <a:xfrm>
            <a:off x="3921918" y="1120878"/>
            <a:ext cx="3443986" cy="1072680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4D238220-A81D-DB9F-B747-AB79DDA4226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4677" t="8141"/>
          <a:stretch/>
        </p:blipFill>
        <p:spPr>
          <a:xfrm>
            <a:off x="2909144" y="2442233"/>
            <a:ext cx="2075103" cy="2316171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8EE9E40B-BBFC-8A43-7F94-ED2F2CF2FF00}"/>
              </a:ext>
            </a:extLst>
          </p:cNvPr>
          <p:cNvSpPr txBox="1"/>
          <p:nvPr/>
        </p:nvSpPr>
        <p:spPr>
          <a:xfrm>
            <a:off x="10618838" y="5650866"/>
            <a:ext cx="77084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i="1" dirty="0"/>
              <a:t>Kühl et al. (2002)</a:t>
            </a:r>
          </a:p>
          <a:p>
            <a:r>
              <a:rPr lang="de-DE" sz="1600" i="1" dirty="0"/>
              <a:t>Schölzel, 2005</a:t>
            </a:r>
            <a:endParaRPr lang="fr-FR" sz="1600" i="1" dirty="0"/>
          </a:p>
        </p:txBody>
      </p:sp>
      <p:pic>
        <p:nvPicPr>
          <p:cNvPr id="1026" name="Picture 2" descr="R &amp; R studio - Laboratoire Inter-universitaire de Psychologie">
            <a:extLst>
              <a:ext uri="{FF2B5EF4-FFF2-40B4-BE49-F238E27FC236}">
                <a16:creationId xmlns:a16="http://schemas.microsoft.com/office/drawing/2014/main" id="{33C40928-F92C-D943-9667-C260D18A0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3726" y="3710608"/>
            <a:ext cx="1477910" cy="56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387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FC0D60BE-32B7-E47F-AF71-5A01848A4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3111" r="97778">
                        <a14:foregroundMark x1="93778" y1="44889" x2="97778" y2="58222"/>
                        <a14:foregroundMark x1="6222" y1="44889" x2="7111" y2="56000"/>
                        <a14:foregroundMark x1="4000" y1="48000" x2="3111" y2="5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4" y="-340181"/>
            <a:ext cx="1888952" cy="1888952"/>
          </a:xfrm>
          <a:prstGeom prst="rect">
            <a:avLst/>
          </a:prstGeom>
        </p:spPr>
      </p:pic>
      <p:pic>
        <p:nvPicPr>
          <p:cNvPr id="12" name="Picture 2" descr="Logos des institutions | Laboratoire d'Informatique, Signaux et Systèmes de  Sophia Antipolis">
            <a:extLst>
              <a:ext uri="{FF2B5EF4-FFF2-40B4-BE49-F238E27FC236}">
                <a16:creationId xmlns:a16="http://schemas.microsoft.com/office/drawing/2014/main" id="{577F0D26-A79D-5B1A-015A-2699B347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95556" l="3111" r="96889">
                        <a14:foregroundMark x1="12444" y1="49778" x2="61333" y2="45778"/>
                        <a14:foregroundMark x1="38667" y1="17333" x2="72889" y2="23556"/>
                        <a14:foregroundMark x1="91556" y1="48444" x2="40444" y2="88000"/>
                        <a14:foregroundMark x1="36000" y1="79556" x2="16000" y2="64000"/>
                        <a14:foregroundMark x1="7111" y1="40444" x2="21778" y2="52889"/>
                        <a14:foregroundMark x1="30667" y1="16444" x2="56000" y2="4889"/>
                        <a14:foregroundMark x1="87556" y1="60889" x2="60000" y2="91111"/>
                        <a14:foregroundMark x1="60889" y1="36000" x2="60889" y2="36000"/>
                        <a14:foregroundMark x1="62667" y1="28000" x2="62667" y2="28000"/>
                        <a14:foregroundMark x1="58222" y1="30222" x2="59556" y2="46667"/>
                        <a14:foregroundMark x1="76889" y1="80000" x2="42667" y2="87111"/>
                        <a14:foregroundMark x1="29778" y1="79556" x2="12000" y2="61333"/>
                        <a14:foregroundMark x1="44444" y1="58222" x2="16444" y2="39556"/>
                        <a14:foregroundMark x1="22667" y1="20889" x2="10667" y2="38222"/>
                        <a14:foregroundMark x1="29333" y1="32000" x2="29333" y2="32000"/>
                        <a14:foregroundMark x1="29333" y1="52000" x2="29333" y2="52000"/>
                        <a14:foregroundMark x1="61333" y1="50667" x2="61333" y2="50667"/>
                        <a14:foregroundMark x1="45778" y1="32889" x2="45778" y2="32889"/>
                        <a14:foregroundMark x1="44000" y1="41333" x2="44444" y2="73333"/>
                        <a14:foregroundMark x1="25778" y1="85778" x2="55556" y2="87111"/>
                        <a14:foregroundMark x1="19111" y1="81778" x2="11111" y2="65333"/>
                        <a14:foregroundMark x1="9333" y1="48444" x2="6667" y2="32000"/>
                        <a14:foregroundMark x1="32444" y1="8000" x2="32444" y2="8000"/>
                        <a14:foregroundMark x1="40000" y1="8000" x2="19111" y2="14667"/>
                        <a14:foregroundMark x1="59556" y1="49778" x2="59556" y2="49778"/>
                        <a14:foregroundMark x1="38667" y1="36444" x2="75556" y2="40444"/>
                        <a14:foregroundMark x1="96889" y1="44444" x2="96889" y2="44444"/>
                        <a14:foregroundMark x1="45778" y1="95556" x2="45778" y2="95556"/>
                        <a14:foregroundMark x1="37333" y1="91111" x2="37333" y2="91111"/>
                        <a14:foregroundMark x1="9778" y1="57778" x2="9778" y2="57778"/>
                        <a14:foregroundMark x1="5778" y1="45778" x2="5778" y2="45778"/>
                        <a14:foregroundMark x1="6667" y1="43556" x2="6667" y2="60889"/>
                        <a14:foregroundMark x1="22667" y1="60000" x2="20000" y2="46667"/>
                        <a14:foregroundMark x1="87556" y1="38222" x2="36000" y2="35111"/>
                        <a14:foregroundMark x1="63556" y1="36444" x2="56889" y2="65333"/>
                        <a14:foregroundMark x1="3111" y1="44444" x2="3111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82" y="277477"/>
            <a:ext cx="653578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CA6E7E5-FA25-06DC-FC1C-D8389067E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9394" l="3150" r="96325">
                        <a14:foregroundMark x1="7612" y1="65152" x2="20735" y2="65152"/>
                        <a14:foregroundMark x1="20997" y1="23485" x2="13648" y2="56818"/>
                        <a14:foregroundMark x1="13386" y1="46212" x2="24409" y2="43182"/>
                        <a14:foregroundMark x1="12598" y1="19697" x2="3150" y2="61364"/>
                        <a14:foregroundMark x1="44882" y1="30303" x2="44882" y2="30303"/>
                        <a14:foregroundMark x1="51706" y1="34848" x2="51706" y2="34848"/>
                        <a14:foregroundMark x1="54593" y1="34848" x2="54593" y2="34848"/>
                        <a14:foregroundMark x1="57743" y1="34848" x2="57743" y2="34848"/>
                        <a14:foregroundMark x1="66404" y1="37121" x2="66404" y2="37121"/>
                        <a14:foregroundMark x1="72441" y1="31061" x2="72441" y2="31061"/>
                        <a14:foregroundMark x1="78478" y1="37879" x2="78478" y2="37879"/>
                        <a14:foregroundMark x1="81890" y1="34848" x2="81890" y2="34848"/>
                        <a14:foregroundMark x1="86089" y1="34848" x2="86089" y2="34848"/>
                        <a14:foregroundMark x1="90551" y1="29545" x2="90551" y2="29545"/>
                        <a14:foregroundMark x1="92126" y1="19697" x2="92126" y2="19697"/>
                        <a14:foregroundMark x1="41732" y1="56818" x2="41732" y2="56818"/>
                        <a14:foregroundMark x1="48556" y1="59091" x2="48556" y2="59091"/>
                        <a14:foregroundMark x1="55643" y1="56818" x2="55643" y2="56818"/>
                        <a14:foregroundMark x1="62730" y1="57576" x2="62730" y2="57576"/>
                        <a14:foregroundMark x1="67454" y1="63636" x2="67454" y2="63636"/>
                        <a14:foregroundMark x1="74541" y1="65152" x2="74541" y2="65152"/>
                        <a14:foregroundMark x1="86877" y1="65152" x2="86877" y2="65152"/>
                        <a14:foregroundMark x1="90026" y1="63636" x2="90026" y2="63636"/>
                        <a14:foregroundMark x1="96325" y1="65152" x2="96325" y2="65152"/>
                        <a14:foregroundMark x1="47769" y1="66667" x2="47769" y2="66667"/>
                        <a14:foregroundMark x1="73228" y1="59091" x2="73228" y2="59091"/>
                        <a14:foregroundMark x1="83990" y1="71212" x2="83990" y2="74242"/>
                        <a14:foregroundMark x1="80840" y1="71970" x2="80840" y2="71970"/>
                        <a14:foregroundMark x1="80840" y1="67424" x2="80840" y2="67424"/>
                        <a14:foregroundMark x1="81365" y1="59848" x2="81365" y2="59848"/>
                        <a14:foregroundMark x1="80840" y1="65909" x2="80840" y2="65909"/>
                        <a14:foregroundMark x1="81102" y1="64394" x2="81102" y2="64394"/>
                        <a14:foregroundMark x1="80840" y1="65152" x2="80840" y2="65152"/>
                        <a14:foregroundMark x1="80840" y1="65152" x2="80840" y2="64394"/>
                        <a14:foregroundMark x1="82677" y1="66667" x2="82677" y2="67424"/>
                        <a14:foregroundMark x1="82677" y1="65152" x2="82677" y2="66667"/>
                        <a14:foregroundMark x1="81102" y1="60606" x2="81015" y2="61364"/>
                        <a14:foregroundMark x1="80840" y1="64394" x2="80840" y2="64394"/>
                        <a14:foregroundMark x1="80927" y1="65152" x2="80840" y2="66667"/>
                        <a14:foregroundMark x1="80971" y1="64394" x2="80927" y2="65152"/>
                        <a14:foregroundMark x1="62205" y1="57576" x2="62205" y2="57576"/>
                        <a14:foregroundMark x1="62205" y1="57576" x2="62205" y2="57576"/>
                        <a14:foregroundMark x1="62205" y1="57576" x2="62205" y2="57576"/>
                        <a14:foregroundMark x1="62205" y1="58333" x2="62205" y2="58333"/>
                        <a14:foregroundMark x1="61942" y1="56818" x2="61942" y2="56818"/>
                        <a14:foregroundMark x1="62467" y1="58333" x2="62467" y2="58333"/>
                        <a14:foregroundMark x1="62467" y1="58333" x2="62467" y2="58333"/>
                        <a14:foregroundMark x1="74803" y1="65909" x2="74803" y2="65909"/>
                        <a14:foregroundMark x1="74803" y1="65909" x2="74803" y2="65909"/>
                        <a14:foregroundMark x1="74541" y1="65909" x2="74541" y2="65909"/>
                        <a14:foregroundMark x1="74541" y1="65909" x2="74541" y2="65909"/>
                        <a14:foregroundMark x1="74541" y1="65152" x2="74541" y2="65152"/>
                        <a14:foregroundMark x1="75591" y1="65909" x2="74016" y2="65909"/>
                        <a14:foregroundMark x1="92913" y1="69697" x2="92651" y2="67424"/>
                        <a14:foregroundMark x1="93963" y1="60606" x2="93963" y2="60606"/>
                        <a14:foregroundMark x1="74541" y1="65909" x2="75591" y2="65909"/>
                        <a14:foregroundMark x1="62205" y1="57576" x2="62992" y2="57576"/>
                        <a14:foregroundMark x1="75066" y1="65152" x2="75066" y2="65152"/>
                        <a14:foregroundMark x1="76115" y1="65152" x2="74803" y2="65152"/>
                        <a14:foregroundMark x1="75066" y1="65152" x2="75066" y2="65152"/>
                        <a14:foregroundMark x1="75066" y1="65152" x2="75066" y2="65152"/>
                        <a14:foregroundMark x1="74541" y1="64394" x2="74541" y2="64394"/>
                        <a14:foregroundMark x1="74541" y1="64394" x2="74803" y2="64394"/>
                        <a14:backgroundMark x1="48556" y1="59091" x2="48556" y2="59091"/>
                        <a14:backgroundMark x1="81890" y1="68939" x2="81890" y2="68939"/>
                        <a14:backgroundMark x1="81890" y1="64394" x2="81890" y2="64394"/>
                        <a14:backgroundMark x1="81890" y1="62879" x2="81890" y2="62879"/>
                        <a14:backgroundMark x1="82152" y1="66667" x2="82152" y2="66667"/>
                        <a14:backgroundMark x1="82415" y1="68182" x2="82415" y2="68182"/>
                        <a14:backgroundMark x1="81627" y1="68182" x2="81627" y2="68182"/>
                        <a14:backgroundMark x1="84514" y1="71212" x2="84514" y2="71212"/>
                        <a14:backgroundMark x1="62730" y1="59848" x2="62730" y2="59848"/>
                        <a14:backgroundMark x1="82415" y1="34848" x2="82415" y2="34848"/>
                        <a14:backgroundMark x1="78478" y1="61364" x2="78478" y2="64394"/>
                        <a14:backgroundMark x1="92651" y1="66667" x2="92651" y2="66667"/>
                        <a14:backgroundMark x1="61942" y1="59091" x2="61942" y2="59091"/>
                        <a14:backgroundMark x1="62467" y1="59091" x2="62467" y2="59091"/>
                        <a14:backgroundMark x1="75066" y1="62879" x2="75066" y2="62879"/>
                        <a14:backgroundMark x1="74803" y1="64394" x2="74803" y2="64394"/>
                        <a14:backgroundMark x1="75591" y1="64394" x2="75591" y2="64394"/>
                        <a14:backgroundMark x1="75066" y1="65152" x2="75066" y2="6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47" r="63320"/>
          <a:stretch/>
        </p:blipFill>
        <p:spPr bwMode="auto">
          <a:xfrm>
            <a:off x="2969234" y="269333"/>
            <a:ext cx="653578" cy="6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C221B42-2A32-F482-1190-69E94375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86" y="291066"/>
            <a:ext cx="1702947" cy="6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6BAC728-A1D9-A1B9-0ACA-7434222B4CEA}"/>
              </a:ext>
            </a:extLst>
          </p:cNvPr>
          <p:cNvSpPr/>
          <p:nvPr/>
        </p:nvSpPr>
        <p:spPr>
          <a:xfrm>
            <a:off x="1274234" y="4126875"/>
            <a:ext cx="10498238" cy="838851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719FF19-91A1-DABC-CDAF-176351459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7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02DABF5-9CF3-5647-E0B7-C32F81F3FCC1}"/>
              </a:ext>
            </a:extLst>
          </p:cNvPr>
          <p:cNvSpPr txBox="1"/>
          <p:nvPr/>
        </p:nvSpPr>
        <p:spPr>
          <a:xfrm>
            <a:off x="1309688" y="1761048"/>
            <a:ext cx="93154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de </a:t>
            </a:r>
            <a:r>
              <a:rPr lang="fr-FR" sz="2800" b="1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crestR</a:t>
            </a: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: théorie, hypothèses et ses spécificités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b="1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Résultats paléoclimatiques de La Grande Pile </a:t>
            </a:r>
          </a:p>
          <a:p>
            <a:pPr algn="ctr"/>
            <a:r>
              <a:rPr lang="fr-FR" sz="2800" b="1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(Guiot et al., 1989)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Méthode d’analogue moderne </a:t>
            </a:r>
            <a:r>
              <a:rPr lang="fr-FR" sz="2800" dirty="0" err="1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fittée</a:t>
            </a: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 par WA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Résultats paléoclimatiques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endParaRPr lang="fr-FR" sz="2800" dirty="0">
              <a:solidFill>
                <a:srgbClr val="FF0000"/>
              </a:solidFill>
              <a:latin typeface="+mj-lt"/>
              <a:sym typeface="Wingdings" panose="05000000000000000000" pitchFamily="2" charset="2"/>
            </a:endParaRP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olidFill>
                  <a:srgbClr val="FF0000"/>
                </a:solidFill>
                <a:latin typeface="+mj-lt"/>
                <a:sym typeface="Wingdings" panose="05000000000000000000" pitchFamily="2" charset="2"/>
              </a:rPr>
              <a:t>Perspective(s)</a:t>
            </a:r>
            <a:endParaRPr lang="fr-FR" sz="28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2D5ED1-9884-59A5-BE59-7B199C310307}"/>
              </a:ext>
            </a:extLst>
          </p:cNvPr>
          <p:cNvSpPr/>
          <p:nvPr/>
        </p:nvSpPr>
        <p:spPr>
          <a:xfrm>
            <a:off x="1119240" y="1610466"/>
            <a:ext cx="10498238" cy="989859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767FFF-74A1-2D24-1552-5A91723FDADA}"/>
              </a:ext>
            </a:extLst>
          </p:cNvPr>
          <p:cNvSpPr/>
          <p:nvPr/>
        </p:nvSpPr>
        <p:spPr>
          <a:xfrm>
            <a:off x="1309688" y="3631945"/>
            <a:ext cx="10498238" cy="268089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94CFC05-001A-CFD7-289F-812622145D9B}"/>
              </a:ext>
            </a:extLst>
          </p:cNvPr>
          <p:cNvSpPr txBox="1"/>
          <p:nvPr/>
        </p:nvSpPr>
        <p:spPr>
          <a:xfrm>
            <a:off x="10701337" y="13002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10/01/2024</a:t>
            </a:r>
          </a:p>
        </p:txBody>
      </p:sp>
    </p:spTree>
    <p:extLst>
      <p:ext uri="{BB962C8B-B14F-4D97-AF65-F5344CB8AC3E}">
        <p14:creationId xmlns:p14="http://schemas.microsoft.com/office/powerpoint/2010/main" val="287374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3F9C176-E6D9-35EF-9B6A-39F232B44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72814"/>
            <a:ext cx="5955206" cy="383056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3C9F170-B5FB-C3E5-848E-9549E3D6A8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47"/>
          <a:stretch/>
        </p:blipFill>
        <p:spPr>
          <a:xfrm>
            <a:off x="6095999" y="3688336"/>
            <a:ext cx="5955207" cy="3189202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AD9963D-9A4A-6FFF-C358-FBD9367B0E48}"/>
              </a:ext>
            </a:extLst>
          </p:cNvPr>
          <p:cNvSpPr txBox="1"/>
          <p:nvPr/>
        </p:nvSpPr>
        <p:spPr>
          <a:xfrm>
            <a:off x="140793" y="86434"/>
            <a:ext cx="380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002060"/>
                </a:solidFill>
              </a:rPr>
              <a:t>(40°N-95°N) </a:t>
            </a:r>
          </a:p>
          <a:p>
            <a:r>
              <a:rPr lang="fr-FR" i="1" dirty="0">
                <a:solidFill>
                  <a:srgbClr val="002060"/>
                </a:solidFill>
              </a:rPr>
              <a:t>(5-150°E) - 12Cas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83C518F-AC95-F844-9421-8AB82C8FC7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218"/>
          <a:stretch/>
        </p:blipFill>
        <p:spPr>
          <a:xfrm>
            <a:off x="140792" y="732764"/>
            <a:ext cx="5828208" cy="602640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813A78A-FDC4-30DA-DBC1-C045BEE6B3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0200" y="3886200"/>
            <a:ext cx="3098800" cy="288536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92B27F7-89F8-F639-0FB0-8746CB71D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8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353CB2-305E-B3D4-C545-169E365694BE}"/>
              </a:ext>
            </a:extLst>
          </p:cNvPr>
          <p:cNvSpPr/>
          <p:nvPr/>
        </p:nvSpPr>
        <p:spPr>
          <a:xfrm>
            <a:off x="1216951" y="2053394"/>
            <a:ext cx="10012101" cy="31892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Difficulté d’échantillonner les climats du LGM !</a:t>
            </a:r>
          </a:p>
          <a:p>
            <a:pPr algn="ctr"/>
            <a:endParaRPr lang="fr-FR" sz="2800" dirty="0"/>
          </a:p>
          <a:p>
            <a:pPr algn="ctr"/>
            <a:r>
              <a:rPr lang="fr-FR" sz="2800" i="1" dirty="0"/>
              <a:t>Problèmes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ym typeface="Wingdings" panose="05000000000000000000" pitchFamily="2" charset="2"/>
              </a:rPr>
              <a:t>Faible diversité taxonomique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>
                <a:sym typeface="Wingdings" panose="05000000000000000000" pitchFamily="2" charset="2"/>
              </a:rPr>
              <a:t>Profondeur d’échantillonnage limitée </a:t>
            </a:r>
          </a:p>
          <a:p>
            <a:pPr marL="457200" indent="-457200" algn="ctr">
              <a:buFont typeface="Wingdings" panose="05000000000000000000" pitchFamily="2" charset="2"/>
              <a:buChar char="à"/>
            </a:pPr>
            <a:r>
              <a:rPr lang="fr-FR" sz="2800" dirty="0"/>
              <a:t>Poids des taxons et hétérogénéité des PM</a:t>
            </a:r>
          </a:p>
        </p:txBody>
      </p:sp>
    </p:spTree>
    <p:extLst>
      <p:ext uri="{BB962C8B-B14F-4D97-AF65-F5344CB8AC3E}">
        <p14:creationId xmlns:p14="http://schemas.microsoft.com/office/powerpoint/2010/main" val="1111806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01ED547-34BD-D1E9-A4BA-25AA01DCD6A4}"/>
              </a:ext>
            </a:extLst>
          </p:cNvPr>
          <p:cNvSpPr txBox="1"/>
          <p:nvPr/>
        </p:nvSpPr>
        <p:spPr>
          <a:xfrm>
            <a:off x="157655" y="186981"/>
            <a:ext cx="3633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$</a:t>
            </a:r>
            <a:r>
              <a:rPr lang="fr-FR" dirty="0" err="1">
                <a:solidFill>
                  <a:srgbClr val="FF0000"/>
                </a:solidFill>
              </a:rPr>
              <a:t>Palaearctic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B291E6C-7195-8F15-7646-C3EF0B0107E4}"/>
              </a:ext>
            </a:extLst>
          </p:cNvPr>
          <p:cNvSpPr txBox="1"/>
          <p:nvPr/>
        </p:nvSpPr>
        <p:spPr>
          <a:xfrm>
            <a:off x="78827" y="1028324"/>
            <a:ext cx="609731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00B050"/>
                </a:solidFill>
              </a:rPr>
              <a:t>Boreal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dirty="0" err="1">
                <a:solidFill>
                  <a:srgbClr val="00B050"/>
                </a:solidFill>
              </a:rPr>
              <a:t>forests</a:t>
            </a:r>
            <a:r>
              <a:rPr lang="fr-FR" dirty="0">
                <a:solidFill>
                  <a:srgbClr val="00B050"/>
                </a:solidFill>
              </a:rPr>
              <a:t> / </a:t>
            </a:r>
            <a:r>
              <a:rPr lang="fr-FR" dirty="0" err="1">
                <a:solidFill>
                  <a:srgbClr val="00B050"/>
                </a:solidFill>
              </a:rPr>
              <a:t>Taiga</a:t>
            </a:r>
            <a:endParaRPr lang="fr-FR" dirty="0">
              <a:solidFill>
                <a:srgbClr val="00B05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FF0000"/>
                </a:solidFill>
              </a:rPr>
              <a:t>Deserts</a:t>
            </a:r>
            <a:r>
              <a:rPr lang="fr-FR" dirty="0">
                <a:solidFill>
                  <a:srgbClr val="FF0000"/>
                </a:solidFill>
              </a:rPr>
              <a:t> and </a:t>
            </a:r>
            <a:r>
              <a:rPr lang="fr-FR" dirty="0" err="1">
                <a:solidFill>
                  <a:srgbClr val="FF0000"/>
                </a:solidFill>
              </a:rPr>
              <a:t>xeric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shrublands</a:t>
            </a:r>
            <a:endParaRPr lang="fr-FR" dirty="0">
              <a:solidFill>
                <a:srgbClr val="FF000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FF0000"/>
                </a:solidFill>
              </a:rPr>
              <a:t>Flooded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grasslands</a:t>
            </a:r>
            <a:r>
              <a:rPr lang="fr-FR" dirty="0">
                <a:solidFill>
                  <a:srgbClr val="FF0000"/>
                </a:solidFill>
              </a:rPr>
              <a:t> and </a:t>
            </a:r>
            <a:r>
              <a:rPr lang="fr-FR" dirty="0" err="1">
                <a:solidFill>
                  <a:srgbClr val="FF0000"/>
                </a:solidFill>
              </a:rPr>
              <a:t>savannas</a:t>
            </a:r>
            <a:endParaRPr lang="fr-FR" dirty="0">
              <a:solidFill>
                <a:srgbClr val="FF000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Mediterranean Forests, woodlands and scrubs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FF0000"/>
                </a:solidFill>
              </a:rPr>
              <a:t>Montane </a:t>
            </a:r>
            <a:r>
              <a:rPr lang="fr-FR" dirty="0" err="1">
                <a:solidFill>
                  <a:srgbClr val="FF0000"/>
                </a:solidFill>
              </a:rPr>
              <a:t>grasslands</a:t>
            </a:r>
            <a:r>
              <a:rPr lang="fr-FR" dirty="0">
                <a:solidFill>
                  <a:srgbClr val="FF0000"/>
                </a:solidFill>
              </a:rPr>
              <a:t> and </a:t>
            </a:r>
            <a:r>
              <a:rPr lang="fr-FR" dirty="0" err="1">
                <a:solidFill>
                  <a:srgbClr val="FF0000"/>
                </a:solidFill>
              </a:rPr>
              <a:t>shrublands</a:t>
            </a:r>
            <a:endParaRPr lang="fr-FR" dirty="0">
              <a:solidFill>
                <a:srgbClr val="FF000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0B050"/>
                </a:solidFill>
              </a:rPr>
              <a:t>Temperate broadleaf and mixed forests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00B050"/>
                </a:solidFill>
              </a:rPr>
              <a:t>Temperate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dirty="0" err="1">
                <a:solidFill>
                  <a:srgbClr val="00B050"/>
                </a:solidFill>
              </a:rPr>
              <a:t>Coniferous</a:t>
            </a:r>
            <a:r>
              <a:rPr lang="fr-FR" dirty="0">
                <a:solidFill>
                  <a:srgbClr val="00B050"/>
                </a:solidFill>
              </a:rPr>
              <a:t> Forest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rgbClr val="FF0000"/>
                </a:solidFill>
              </a:rPr>
              <a:t>Temperate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grasslands</a:t>
            </a:r>
            <a:r>
              <a:rPr lang="fr-FR" dirty="0">
                <a:solidFill>
                  <a:srgbClr val="FF0000"/>
                </a:solidFill>
              </a:rPr>
              <a:t>, </a:t>
            </a:r>
            <a:r>
              <a:rPr lang="fr-FR" dirty="0" err="1">
                <a:solidFill>
                  <a:srgbClr val="FF0000"/>
                </a:solidFill>
              </a:rPr>
              <a:t>savannas</a:t>
            </a:r>
            <a:r>
              <a:rPr lang="fr-FR" dirty="0">
                <a:solidFill>
                  <a:srgbClr val="FF0000"/>
                </a:solidFill>
              </a:rPr>
              <a:t> and </a:t>
            </a:r>
            <a:r>
              <a:rPr lang="fr-FR" dirty="0" err="1">
                <a:solidFill>
                  <a:srgbClr val="FF0000"/>
                </a:solidFill>
              </a:rPr>
              <a:t>shrublands</a:t>
            </a:r>
            <a:endParaRPr lang="fr-FR" dirty="0">
              <a:solidFill>
                <a:srgbClr val="FF000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Tropical and subtropical moist broadleaf forests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chemeClr val="accent4">
                    <a:lumMod val="50000"/>
                  </a:schemeClr>
                </a:solidFill>
              </a:rPr>
              <a:t>Tundra</a:t>
            </a:r>
            <a:endParaRPr lang="fr-FR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E97E4FA-05A1-B97B-ECCD-32F76D5355E2}"/>
              </a:ext>
            </a:extLst>
          </p:cNvPr>
          <p:cNvSpPr txBox="1"/>
          <p:nvPr/>
        </p:nvSpPr>
        <p:spPr>
          <a:xfrm>
            <a:off x="1450428" y="538491"/>
            <a:ext cx="10436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Biomes disponibles (où nous trouvons les pollens du LGM) </a:t>
            </a:r>
            <a:r>
              <a:rPr lang="fr-FR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fr-FR" dirty="0">
                <a:solidFill>
                  <a:srgbClr val="FF0000"/>
                </a:solidFill>
              </a:rPr>
              <a:t>lequel est le plus représentatif du LGM ?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0F0EA68-B71C-8C84-6D59-AA1BE304B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930" y="981982"/>
            <a:ext cx="6096000" cy="43148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3A03D9BE-6D10-31EC-D47E-514B242C7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5" y="4011148"/>
            <a:ext cx="5620407" cy="265987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79FB7D4-209F-B84E-0AEA-F876C13802B7}"/>
              </a:ext>
            </a:extLst>
          </p:cNvPr>
          <p:cNvSpPr/>
          <p:nvPr/>
        </p:nvSpPr>
        <p:spPr>
          <a:xfrm>
            <a:off x="157655" y="4011149"/>
            <a:ext cx="2530367" cy="27714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Flèche : droite 17">
            <a:extLst>
              <a:ext uri="{FF2B5EF4-FFF2-40B4-BE49-F238E27FC236}">
                <a16:creationId xmlns:a16="http://schemas.microsoft.com/office/drawing/2014/main" id="{69369274-B203-8AAC-4648-781615E55334}"/>
              </a:ext>
            </a:extLst>
          </p:cNvPr>
          <p:cNvSpPr/>
          <p:nvPr/>
        </p:nvSpPr>
        <p:spPr>
          <a:xfrm>
            <a:off x="6027599" y="5876018"/>
            <a:ext cx="1282429" cy="4283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F4CBDCD-0455-BB5C-D2A5-20A62FB0D70F}"/>
              </a:ext>
            </a:extLst>
          </p:cNvPr>
          <p:cNvSpPr txBox="1"/>
          <p:nvPr/>
        </p:nvSpPr>
        <p:spPr>
          <a:xfrm>
            <a:off x="7362495" y="5905526"/>
            <a:ext cx="463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Forêt de conifère = optimaux climatiques bas !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59B7C7-7F6B-ECA6-BA1C-86093E84755E}"/>
              </a:ext>
            </a:extLst>
          </p:cNvPr>
          <p:cNvSpPr/>
          <p:nvPr/>
        </p:nvSpPr>
        <p:spPr>
          <a:xfrm>
            <a:off x="5849007" y="4252151"/>
            <a:ext cx="3247696" cy="6341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A901FA7-54AF-8D9D-FF38-91B68DD5B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75B93-5B68-42AE-A9BA-22137EF3D989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85536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7596</TotalTime>
  <Words>940</Words>
  <Application>Microsoft Office PowerPoint</Application>
  <PresentationFormat>Grand écran</PresentationFormat>
  <Paragraphs>228</Paragraphs>
  <Slides>23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Gabriel Fenisse</dc:creator>
  <cp:lastModifiedBy>Gabriel Fenisse</cp:lastModifiedBy>
  <cp:revision>41</cp:revision>
  <dcterms:created xsi:type="dcterms:W3CDTF">2023-11-22T09:14:18Z</dcterms:created>
  <dcterms:modified xsi:type="dcterms:W3CDTF">2024-01-10T18:00:25Z</dcterms:modified>
</cp:coreProperties>
</file>

<file path=docProps/thumbnail.jpeg>
</file>